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9" r:id="rId3"/>
    <p:sldId id="312" r:id="rId4"/>
    <p:sldId id="311" r:id="rId5"/>
    <p:sldId id="262" r:id="rId6"/>
    <p:sldId id="295" r:id="rId7"/>
    <p:sldId id="294" r:id="rId8"/>
    <p:sldId id="358" r:id="rId9"/>
    <p:sldId id="357" r:id="rId10"/>
    <p:sldId id="361" r:id="rId11"/>
    <p:sldId id="362" r:id="rId12"/>
    <p:sldId id="296" r:id="rId13"/>
    <p:sldId id="286" r:id="rId14"/>
    <p:sldId id="287" r:id="rId15"/>
    <p:sldId id="288" r:id="rId16"/>
    <p:sldId id="289" r:id="rId17"/>
    <p:sldId id="290" r:id="rId18"/>
    <p:sldId id="278" r:id="rId19"/>
    <p:sldId id="313" r:id="rId20"/>
    <p:sldId id="353" r:id="rId21"/>
    <p:sldId id="273" r:id="rId22"/>
    <p:sldId id="276" r:id="rId23"/>
    <p:sldId id="354" r:id="rId24"/>
    <p:sldId id="355" r:id="rId25"/>
    <p:sldId id="257" r:id="rId26"/>
    <p:sldId id="275" r:id="rId27"/>
    <p:sldId id="300" r:id="rId28"/>
    <p:sldId id="301" r:id="rId29"/>
    <p:sldId id="297" r:id="rId30"/>
    <p:sldId id="299" r:id="rId31"/>
    <p:sldId id="291" r:id="rId32"/>
    <p:sldId id="304" r:id="rId33"/>
    <p:sldId id="305" r:id="rId34"/>
    <p:sldId id="306" r:id="rId35"/>
    <p:sldId id="293" r:id="rId36"/>
    <p:sldId id="350" r:id="rId37"/>
    <p:sldId id="360" r:id="rId38"/>
  </p:sldIdLst>
  <p:sldSz cx="12192000" cy="6858000"/>
  <p:notesSz cx="67849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560E49-BEB9-4AF2-88D0-16B24E72DBD3}">
          <p14:sldIdLst>
            <p14:sldId id="256"/>
            <p14:sldId id="309"/>
            <p14:sldId id="312"/>
            <p14:sldId id="311"/>
            <p14:sldId id="262"/>
            <p14:sldId id="295"/>
            <p14:sldId id="294"/>
            <p14:sldId id="358"/>
            <p14:sldId id="357"/>
            <p14:sldId id="361"/>
            <p14:sldId id="362"/>
            <p14:sldId id="296"/>
            <p14:sldId id="286"/>
            <p14:sldId id="287"/>
            <p14:sldId id="288"/>
            <p14:sldId id="289"/>
            <p14:sldId id="290"/>
            <p14:sldId id="278"/>
            <p14:sldId id="313"/>
            <p14:sldId id="353"/>
            <p14:sldId id="273"/>
            <p14:sldId id="276"/>
            <p14:sldId id="354"/>
            <p14:sldId id="355"/>
            <p14:sldId id="257"/>
            <p14:sldId id="275"/>
            <p14:sldId id="300"/>
            <p14:sldId id="301"/>
            <p14:sldId id="297"/>
            <p14:sldId id="299"/>
            <p14:sldId id="291"/>
            <p14:sldId id="304"/>
            <p14:sldId id="305"/>
            <p14:sldId id="306"/>
            <p14:sldId id="293"/>
            <p14:sldId id="350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BCBDB9-13AC-49A8-93CB-37C87A2175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5817C-77EC-44B9-916D-10D08D497B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1536-3DA9-4955-925E-779587548AEA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DDC30-649F-4163-AF30-81008C8BCC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015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4AFE4-16A5-4F63-B142-DC5701AAB5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3249" y="9431600"/>
            <a:ext cx="294015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B24EF-8165-4271-86A8-97B2768BB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722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709BD-26A4-4F6B-9429-0E1F0EABAFA4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78722"/>
            <a:ext cx="542798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015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31600"/>
            <a:ext cx="294015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FE0C-7C9B-49FE-AAFC-E6578A2C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7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EFE0C-7C9B-49FE-AAFC-E6578A2CA3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6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DE282-3B2B-4B6A-BB26-C028E8B25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04" y="5867448"/>
            <a:ext cx="2158730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1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5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8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4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0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9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8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7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ABB7E-86D2-4BC7-AFF6-78CF063D9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20" y="5914106"/>
            <a:ext cx="2158730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7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9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0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5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4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3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2E3095-E264-42B6-B2C2-EA0844AEE7EB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EA69C7-82B1-4221-BAC1-E018E7915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1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DD51-9F68-45E5-B216-8C4A83E52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551" y="1860342"/>
            <a:ext cx="8466430" cy="95114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4E880-83B4-4AA2-A027-0EB2A2587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6510"/>
            <a:ext cx="12191999" cy="1388534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Automatically managing your music metadata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A8051-1154-409E-8B69-76EAC2458C37}"/>
              </a:ext>
            </a:extLst>
          </p:cNvPr>
          <p:cNvSpPr txBox="1"/>
          <p:nvPr/>
        </p:nvSpPr>
        <p:spPr>
          <a:xfrm>
            <a:off x="0" y="150421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Digital Music Metadata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AB76A-6098-45E1-B4AF-D433999B3C88}"/>
              </a:ext>
            </a:extLst>
          </p:cNvPr>
          <p:cNvSpPr txBox="1"/>
          <p:nvPr/>
        </p:nvSpPr>
        <p:spPr>
          <a:xfrm>
            <a:off x="0" y="277536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/>
              <a:t>SongKong</a:t>
            </a:r>
            <a:r>
              <a:rPr lang="en-GB" sz="4000" dirty="0"/>
              <a:t> Music Tagger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3283A-77B8-4069-9A1E-5C3172551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83" y="5981724"/>
            <a:ext cx="2158730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48">
        <p:split orient="vert"/>
      </p:transition>
    </mc:Choice>
    <mc:Fallback xmlns="">
      <p:transition spd="slow" advTm="2248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7A0B-CCEB-4989-86DD-77DE2FF4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822" y="284085"/>
            <a:ext cx="9444101" cy="5681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.. then press </a:t>
            </a:r>
            <a:r>
              <a:rPr lang="en-GB" b="1" dirty="0"/>
              <a:t>Start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4116CC-0EC4-4AED-8A54-CF2AAE665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829" y="1346445"/>
            <a:ext cx="5431894" cy="445959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FA986DD-B832-43EE-9EBC-0A94418585A1}"/>
              </a:ext>
            </a:extLst>
          </p:cNvPr>
          <p:cNvSpPr/>
          <p:nvPr/>
        </p:nvSpPr>
        <p:spPr>
          <a:xfrm flipH="1">
            <a:off x="5051394" y="4980372"/>
            <a:ext cx="4483224" cy="14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1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5CDA-8602-4CF3-9D3A-BF8ACC62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62" y="718457"/>
            <a:ext cx="10018713" cy="46590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Fix Songs, album and song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A383-EB2B-489A-8555-F7914C5D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762" y="1371476"/>
            <a:ext cx="10515600" cy="6362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SongKong</a:t>
            </a:r>
            <a:r>
              <a:rPr lang="en-GB" dirty="0"/>
              <a:t> utilizes the </a:t>
            </a:r>
            <a:r>
              <a:rPr lang="en-GB" i="1" dirty="0" err="1"/>
              <a:t>Albunack</a:t>
            </a:r>
            <a:r>
              <a:rPr lang="en-GB" dirty="0"/>
              <a:t> database, an enhanced version of </a:t>
            </a:r>
            <a:r>
              <a:rPr lang="en-GB" dirty="0" err="1"/>
              <a:t>MusicBrainz</a:t>
            </a:r>
            <a:r>
              <a:rPr lang="en-GB" dirty="0"/>
              <a:t>, </a:t>
            </a:r>
            <a:r>
              <a:rPr lang="en-GB" dirty="0" err="1"/>
              <a:t>Discogs</a:t>
            </a:r>
            <a:r>
              <a:rPr lang="en-GB" dirty="0"/>
              <a:t> </a:t>
            </a:r>
            <a:r>
              <a:rPr lang="en-GB" dirty="0" err="1"/>
              <a:t>AcoustId</a:t>
            </a:r>
            <a:r>
              <a:rPr lang="en-GB" dirty="0"/>
              <a:t> and Wikipedia combined.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2E0CA-04D2-440D-9B35-2FB1A250969B}"/>
              </a:ext>
            </a:extLst>
          </p:cNvPr>
          <p:cNvSpPr txBox="1"/>
          <p:nvPr/>
        </p:nvSpPr>
        <p:spPr>
          <a:xfrm>
            <a:off x="1288875" y="273561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It tries </a:t>
            </a:r>
            <a:r>
              <a:rPr lang="en-GB" b="1" dirty="0"/>
              <a:t>very hard</a:t>
            </a:r>
            <a:r>
              <a:rPr lang="en-GB" dirty="0"/>
              <a:t> to find a good </a:t>
            </a:r>
            <a:r>
              <a:rPr lang="en-GB" b="1" dirty="0"/>
              <a:t>Album match</a:t>
            </a:r>
            <a:r>
              <a:rPr lang="en-GB" dirty="0"/>
              <a:t> using a variety of methods. But if it cannot find an acceptable match for all songs to the same album it doesn’t do an album match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DFFE3-F3D6-4180-966C-E866A50E74BF}"/>
              </a:ext>
            </a:extLst>
          </p:cNvPr>
          <p:cNvSpPr txBox="1"/>
          <p:nvPr/>
        </p:nvSpPr>
        <p:spPr>
          <a:xfrm>
            <a:off x="1785762" y="3470442"/>
            <a:ext cx="935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if it can still identify the song it does a </a:t>
            </a:r>
            <a:r>
              <a:rPr lang="en-GB" b="1" dirty="0"/>
              <a:t>Song Only</a:t>
            </a:r>
            <a:r>
              <a:rPr lang="en-GB" dirty="0"/>
              <a:t> </a:t>
            </a:r>
            <a:r>
              <a:rPr lang="en-GB" b="1" dirty="0"/>
              <a:t>match, </a:t>
            </a:r>
            <a:r>
              <a:rPr lang="en-GB" dirty="0"/>
              <a:t>and then will only update fields that are not album specific.</a:t>
            </a:r>
            <a:endParaRPr lang="en-GB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2C9152-E95E-4D91-8481-606B31F34C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85562" y="4940104"/>
          <a:ext cx="3626949" cy="465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278">
                  <a:extLst>
                    <a:ext uri="{9D8B030D-6E8A-4147-A177-3AD203B41FA5}">
                      <a16:colId xmlns:a16="http://schemas.microsoft.com/office/drawing/2014/main" val="3807468639"/>
                    </a:ext>
                  </a:extLst>
                </a:gridCol>
                <a:gridCol w="864158">
                  <a:extLst>
                    <a:ext uri="{9D8B030D-6E8A-4147-A177-3AD203B41FA5}">
                      <a16:colId xmlns:a16="http://schemas.microsoft.com/office/drawing/2014/main" val="1487321094"/>
                    </a:ext>
                  </a:extLst>
                </a:gridCol>
                <a:gridCol w="1145513">
                  <a:extLst>
                    <a:ext uri="{9D8B030D-6E8A-4147-A177-3AD203B41FA5}">
                      <a16:colId xmlns:a16="http://schemas.microsoft.com/office/drawing/2014/main" val="3072917013"/>
                    </a:ext>
                  </a:extLst>
                </a:gridCol>
              </a:tblGrid>
              <a:tr h="465909">
                <a:tc>
                  <a:txBody>
                    <a:bodyPr/>
                    <a:lstStyle/>
                    <a:p>
                      <a:r>
                        <a:rPr lang="en-GB" dirty="0"/>
                        <a:t>Album Artist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Album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Track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0292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B6E05C-7224-4BE7-B7C3-760C75AD7B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85762" y="4940104"/>
          <a:ext cx="4310238" cy="465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746">
                  <a:extLst>
                    <a:ext uri="{9D8B030D-6E8A-4147-A177-3AD203B41FA5}">
                      <a16:colId xmlns:a16="http://schemas.microsoft.com/office/drawing/2014/main" val="2585135656"/>
                    </a:ext>
                  </a:extLst>
                </a:gridCol>
                <a:gridCol w="987751">
                  <a:extLst>
                    <a:ext uri="{9D8B030D-6E8A-4147-A177-3AD203B41FA5}">
                      <a16:colId xmlns:a16="http://schemas.microsoft.com/office/drawing/2014/main" val="2791800248"/>
                    </a:ext>
                  </a:extLst>
                </a:gridCol>
                <a:gridCol w="1885741">
                  <a:extLst>
                    <a:ext uri="{9D8B030D-6E8A-4147-A177-3AD203B41FA5}">
                      <a16:colId xmlns:a16="http://schemas.microsoft.com/office/drawing/2014/main" val="3857637529"/>
                    </a:ext>
                  </a:extLst>
                </a:gridCol>
              </a:tblGrid>
              <a:tr h="465909">
                <a:tc>
                  <a:txBody>
                    <a:bodyPr/>
                    <a:lstStyle/>
                    <a:p>
                      <a:r>
                        <a:rPr lang="en-GB" dirty="0"/>
                        <a:t>Track Artist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Composer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162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945C48-83AB-4635-855A-FF756EA73B8C}"/>
              </a:ext>
            </a:extLst>
          </p:cNvPr>
          <p:cNvSpPr txBox="1"/>
          <p:nvPr/>
        </p:nvSpPr>
        <p:spPr>
          <a:xfrm>
            <a:off x="1979526" y="4404757"/>
            <a:ext cx="16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i.e. Can Update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BC62D-F7B6-46B0-AC23-D1B392FE3A75}"/>
              </a:ext>
            </a:extLst>
          </p:cNvPr>
          <p:cNvSpPr txBox="1"/>
          <p:nvPr/>
        </p:nvSpPr>
        <p:spPr>
          <a:xfrm>
            <a:off x="7506118" y="4432228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i.e. Not update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052B0-65D5-4955-9B5F-5BEDFDC1A15D}"/>
              </a:ext>
            </a:extLst>
          </p:cNvPr>
          <p:cNvSpPr txBox="1"/>
          <p:nvPr/>
        </p:nvSpPr>
        <p:spPr>
          <a:xfrm>
            <a:off x="1288875" y="2183005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Utilizes audio fingerprinting, existing metadata and folder structure for the bets possible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8178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9">
        <p14:flip dir="r"/>
      </p:transition>
    </mc:Choice>
    <mc:Fallback xmlns="">
      <p:transition spd="slow" advTm="700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0340-CC3C-4766-8558-7B7B90FC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049"/>
            <a:ext cx="10515600" cy="914399"/>
          </a:xfrm>
        </p:spPr>
        <p:txBody>
          <a:bodyPr>
            <a:normAutofit fontScale="90000"/>
          </a:bodyPr>
          <a:lstStyle/>
          <a:p>
            <a:r>
              <a:rPr lang="en-GB" dirty="0"/>
              <a:t>3. </a:t>
            </a:r>
            <a:r>
              <a:rPr lang="en-GB" b="1" dirty="0"/>
              <a:t>Report</a:t>
            </a:r>
            <a:r>
              <a:rPr lang="en-GB" dirty="0"/>
              <a:t> shows exactly what has changed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79FE3-5BE1-4F48-9977-65A709B1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67" y="1205263"/>
            <a:ext cx="8842407" cy="52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77317"/>
      </p:ext>
    </p:extLst>
  </p:cSld>
  <p:clrMapOvr>
    <a:masterClrMapping/>
  </p:clrMapOvr>
  <p:transition spd="slow" advTm="13029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C709-C0E3-42AA-AB46-759D53C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906" y="645606"/>
            <a:ext cx="10018713" cy="61043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Song Changes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E1C2E-1069-4A4B-9034-50FC43EC7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906" y="1983711"/>
            <a:ext cx="10018713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Gives confidence because:</a:t>
            </a:r>
          </a:p>
          <a:p>
            <a:r>
              <a:rPr lang="en-GB" dirty="0"/>
              <a:t>Html report that opens in browser</a:t>
            </a:r>
          </a:p>
          <a:p>
            <a:r>
              <a:rPr lang="en-GB" dirty="0"/>
              <a:t>Summarises the results with easy to understand bar chart</a:t>
            </a:r>
          </a:p>
          <a:p>
            <a:r>
              <a:rPr lang="en-GB" dirty="0"/>
              <a:t>Records exactly what options were used during the task run</a:t>
            </a:r>
          </a:p>
          <a:p>
            <a:r>
              <a:rPr lang="en-GB" dirty="0"/>
              <a:t>Details exactly what has been matched</a:t>
            </a:r>
          </a:p>
          <a:p>
            <a:r>
              <a:rPr lang="en-GB" dirty="0"/>
              <a:t>And what has changed</a:t>
            </a:r>
          </a:p>
          <a:p>
            <a:r>
              <a:rPr lang="en-GB" dirty="0"/>
              <a:t>Lets you to browse the linked </a:t>
            </a:r>
            <a:r>
              <a:rPr lang="en-GB" dirty="0" err="1"/>
              <a:t>MusicBrainz</a:t>
            </a:r>
            <a:r>
              <a:rPr lang="en-GB" dirty="0"/>
              <a:t>/</a:t>
            </a:r>
            <a:r>
              <a:rPr lang="en-GB" dirty="0" err="1"/>
              <a:t>Discogs</a:t>
            </a:r>
            <a:r>
              <a:rPr lang="en-GB" dirty="0"/>
              <a:t> release</a:t>
            </a:r>
          </a:p>
          <a:p>
            <a:r>
              <a:rPr lang="en-GB" dirty="0"/>
              <a:t>Creates a spreadsheet that shows all of your files metadata</a:t>
            </a:r>
          </a:p>
        </p:txBody>
      </p:sp>
    </p:spTree>
    <p:extLst>
      <p:ext uri="{BB962C8B-B14F-4D97-AF65-F5344CB8AC3E}">
        <p14:creationId xmlns:p14="http://schemas.microsoft.com/office/powerpoint/2010/main" val="179631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459">
        <p15:prstTrans prst="fracture"/>
      </p:transition>
    </mc:Choice>
    <mc:Fallback xmlns="">
      <p:transition spd="slow" advTm="11459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420E-D5AE-4A0F-B6DD-CA980CC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81" y="485977"/>
            <a:ext cx="3932237" cy="599243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Report -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1DCA1-5030-4555-93D7-3823834C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4381" y="1257411"/>
            <a:ext cx="10452608" cy="1393794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Bar charts show songs processed, saved and completed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Includes songs matched to </a:t>
            </a:r>
            <a:r>
              <a:rPr lang="en-GB" sz="2800" dirty="0" err="1"/>
              <a:t>MusicBrainz</a:t>
            </a:r>
            <a:r>
              <a:rPr lang="en-GB" sz="2800" dirty="0"/>
              <a:t>, </a:t>
            </a:r>
            <a:r>
              <a:rPr lang="en-GB" sz="2800" dirty="0" err="1"/>
              <a:t>Discogs</a:t>
            </a:r>
            <a:r>
              <a:rPr lang="en-GB" sz="2800" dirty="0"/>
              <a:t> and Artwork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Includes start and end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7AE37-9332-42EC-BD9D-96D2BA259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11" y="2850298"/>
            <a:ext cx="5985267" cy="352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93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539">
        <p15:prstTrans prst="peelOff"/>
      </p:transition>
    </mc:Choice>
    <mc:Fallback xmlns="">
      <p:transition spd="slow" advTm="12539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420E-D5AE-4A0F-B6DD-CA980CC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527" y="514904"/>
            <a:ext cx="6590822" cy="59924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Report - Matched to </a:t>
            </a:r>
            <a:r>
              <a:rPr lang="en-GB" dirty="0" err="1"/>
              <a:t>MusicBrainz</a:t>
            </a:r>
            <a:r>
              <a:rPr lang="en-GB" dirty="0"/>
              <a:t>/</a:t>
            </a:r>
            <a:r>
              <a:rPr lang="en-GB" dirty="0" err="1"/>
              <a:t>Discogs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1DCA1-5030-4555-93D7-3823834C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4527" y="1279019"/>
            <a:ext cx="8133228" cy="90552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Browse how songs have been matched based on the album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You can also play your songs within the browser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551B4E-0E3A-42E4-8977-5235FAA7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34" y="2246051"/>
            <a:ext cx="6466582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9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32">
        <p15:prstTrans prst="peelOff"/>
      </p:transition>
    </mc:Choice>
    <mc:Fallback xmlns="">
      <p:transition spd="slow" advTm="11032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420E-D5AE-4A0F-B6DD-CA980CC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99" y="513346"/>
            <a:ext cx="9085447" cy="59924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Report - Matched to </a:t>
            </a:r>
            <a:r>
              <a:rPr lang="en-GB" dirty="0" err="1"/>
              <a:t>MusicBrainz</a:t>
            </a:r>
            <a:r>
              <a:rPr lang="en-GB" dirty="0"/>
              <a:t> – View on </a:t>
            </a:r>
            <a:r>
              <a:rPr lang="en-GB" dirty="0" err="1"/>
              <a:t>MusicBrainz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1DCA1-5030-4555-93D7-3823834C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9699" y="1227122"/>
            <a:ext cx="10035358" cy="45963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And you can easily view the release on </a:t>
            </a:r>
            <a:r>
              <a:rPr lang="en-GB" sz="2400" dirty="0" err="1"/>
              <a:t>MusicBrainz</a:t>
            </a:r>
            <a:r>
              <a:rPr lang="en-GB" sz="2400" dirty="0"/>
              <a:t> itself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40602-D682-426C-8B22-9E56B82A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64" y="1801290"/>
            <a:ext cx="6078274" cy="45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07">
        <p15:prstTrans prst="peelOff"/>
      </p:transition>
    </mc:Choice>
    <mc:Fallback xmlns="">
      <p:transition spd="slow" advTm="11007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420E-D5AE-4A0F-B6DD-CA980CC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30" y="507442"/>
            <a:ext cx="3932237" cy="599243"/>
          </a:xfrm>
        </p:spPr>
        <p:txBody>
          <a:bodyPr>
            <a:normAutofit/>
          </a:bodyPr>
          <a:lstStyle/>
          <a:p>
            <a:r>
              <a:rPr lang="en-GB" dirty="0"/>
              <a:t>Report - Song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1DCA1-5030-4555-93D7-3823834C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3034" y="1227122"/>
            <a:ext cx="9451303" cy="761047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You can drill down to see exactly what fields have been modified or added for a particular 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D9F46-A8AB-4E69-B59B-59D2490EE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035" y="1988170"/>
            <a:ext cx="6694464" cy="4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00">
        <p15:prstTrans prst="peelOff"/>
      </p:transition>
    </mc:Choice>
    <mc:Fallback xmlns="">
      <p:transition spd="slow" advTm="1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2BEF-9731-415A-A1A7-A7205FE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526" y="523781"/>
            <a:ext cx="9550208" cy="759041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Undo Changes, in case you change your mind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5C3CC-C399-43F5-B921-3068D9AE7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4526" y="1731633"/>
            <a:ext cx="9781320" cy="392393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err="1"/>
              <a:t>SongKong</a:t>
            </a:r>
            <a:r>
              <a:rPr lang="en-GB" sz="2400" dirty="0"/>
              <a:t> adds all the metadata to the file itself so you are not reliant on </a:t>
            </a:r>
            <a:r>
              <a:rPr lang="en-GB" sz="2400" dirty="0" err="1"/>
              <a:t>SongKong</a:t>
            </a:r>
            <a:r>
              <a:rPr lang="en-GB" sz="2400" dirty="0"/>
              <a:t> after tagging.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But it also writes changes to its </a:t>
            </a:r>
            <a:r>
              <a:rPr lang="en-GB" sz="2400" b="1" dirty="0"/>
              <a:t>internal database</a:t>
            </a:r>
            <a:r>
              <a:rPr lang="en-GB" sz="2400" dirty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This means that if you are not happy with the changes at a later date you can revert any changes </a:t>
            </a:r>
            <a:r>
              <a:rPr lang="en-GB" sz="2400" dirty="0" err="1"/>
              <a:t>SongKong</a:t>
            </a:r>
            <a:r>
              <a:rPr lang="en-GB" sz="2400" dirty="0"/>
              <a:t> has made to any folder.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This can be </a:t>
            </a:r>
            <a:r>
              <a:rPr lang="en-GB" sz="2400" b="1" dirty="0"/>
              <a:t>subfolder</a:t>
            </a:r>
            <a:r>
              <a:rPr lang="en-GB" sz="2400" dirty="0"/>
              <a:t> of what you ran Fix Songs against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This even applies if </a:t>
            </a:r>
            <a:r>
              <a:rPr lang="en-GB" sz="2400" dirty="0" err="1"/>
              <a:t>SongKong</a:t>
            </a:r>
            <a:r>
              <a:rPr lang="en-GB" sz="2400" dirty="0"/>
              <a:t> renamed the files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It even applies if you have </a:t>
            </a:r>
            <a:r>
              <a:rPr lang="en-GB" sz="2400" b="1" dirty="0"/>
              <a:t>rebooted</a:t>
            </a:r>
          </a:p>
        </p:txBody>
      </p:sp>
    </p:spTree>
    <p:extLst>
      <p:ext uri="{BB962C8B-B14F-4D97-AF65-F5344CB8AC3E}">
        <p14:creationId xmlns:p14="http://schemas.microsoft.com/office/powerpoint/2010/main" val="27269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339">
        <p:checker/>
      </p:transition>
    </mc:Choice>
    <mc:Fallback xmlns="">
      <p:transition spd="slow" advTm="11339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48BF-0DE2-4724-A809-5EF8F22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63" y="645606"/>
            <a:ext cx="9448296" cy="67072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Undo Changes, can track moved files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4DA289-DBD4-4B8B-A66E-73F40D4D8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604" y="1547446"/>
            <a:ext cx="6995537" cy="48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32004"/>
      </p:ext>
    </p:extLst>
  </p:cSld>
  <p:clrMapOvr>
    <a:masterClrMapping/>
  </p:clrMapOvr>
  <p:transition spd="slow" advTm="11182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2762-FF57-4912-8552-49B4D0B8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4" y="323893"/>
            <a:ext cx="7654505" cy="58029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Digitized Music Library -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6674-603E-4AB5-B540-0124FFAD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704" y="1083077"/>
            <a:ext cx="10018713" cy="4155464"/>
          </a:xfrm>
        </p:spPr>
        <p:txBody>
          <a:bodyPr>
            <a:normAutofit/>
          </a:bodyPr>
          <a:lstStyle/>
          <a:p>
            <a:r>
              <a:rPr lang="en-GB" dirty="0"/>
              <a:t>Different mechanisms used to rip or download music</a:t>
            </a:r>
          </a:p>
          <a:p>
            <a:r>
              <a:rPr lang="en-GB" dirty="0"/>
              <a:t>Music stored in different audio formats</a:t>
            </a:r>
          </a:p>
          <a:p>
            <a:r>
              <a:rPr lang="en-GB" dirty="0"/>
              <a:t>Music collections much larger than before</a:t>
            </a:r>
          </a:p>
          <a:p>
            <a:r>
              <a:rPr lang="en-GB" dirty="0"/>
              <a:t>Quality of original metadata varies considerably</a:t>
            </a:r>
          </a:p>
          <a:p>
            <a:r>
              <a:rPr lang="en-GB" dirty="0"/>
              <a:t>No comprehensive metadata standard </a:t>
            </a:r>
          </a:p>
          <a:p>
            <a:r>
              <a:rPr lang="en-GB" dirty="0"/>
              <a:t>Manually adding metadata very time consuming</a:t>
            </a:r>
          </a:p>
          <a:p>
            <a:r>
              <a:rPr lang="en-GB" dirty="0"/>
              <a:t>Impossible to keep metadata consistent as add to collection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5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944">
        <p15:prstTrans prst="fallOver"/>
      </p:transition>
    </mc:Choice>
    <mc:Fallback xmlns="">
      <p:transition spd="slow" advTm="10944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6485-87B6-4EB3-9886-A12544B7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907" y="605413"/>
            <a:ext cx="9769843" cy="61043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Other feature of Fix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B43E-ED35-4F28-9FB2-9222F0C6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907" y="1551632"/>
            <a:ext cx="10018713" cy="3124201"/>
          </a:xfrm>
        </p:spPr>
        <p:txBody>
          <a:bodyPr/>
          <a:lstStyle/>
          <a:p>
            <a:r>
              <a:rPr lang="en-GB" dirty="0"/>
              <a:t>Add Artwork</a:t>
            </a:r>
          </a:p>
          <a:p>
            <a:r>
              <a:rPr lang="en-GB" dirty="0"/>
              <a:t>Embed WAV metadata from NAIM </a:t>
            </a:r>
            <a:r>
              <a:rPr lang="en-GB" dirty="0" err="1"/>
              <a:t>UnitiServe</a:t>
            </a:r>
            <a:endParaRPr lang="en-GB" dirty="0"/>
          </a:p>
          <a:p>
            <a:r>
              <a:rPr lang="en-GB" dirty="0"/>
              <a:t>Add Genres (from </a:t>
            </a:r>
            <a:r>
              <a:rPr lang="en-GB" dirty="0" err="1"/>
              <a:t>Discogs</a:t>
            </a:r>
            <a:r>
              <a:rPr lang="en-GB" dirty="0"/>
              <a:t>)</a:t>
            </a:r>
          </a:p>
          <a:p>
            <a:r>
              <a:rPr lang="en-GB" dirty="0"/>
              <a:t>Add BPM (from </a:t>
            </a:r>
            <a:r>
              <a:rPr lang="en-GB" dirty="0" err="1"/>
              <a:t>AcousticBrainz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10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859">
        <p:dissolve/>
      </p:transition>
    </mc:Choice>
    <mc:Fallback xmlns="">
      <p:transition spd="slow" advTm="10859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DB39-D8C9-4321-94E4-A94E3CF1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478" y="467248"/>
            <a:ext cx="7279280" cy="767918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High Quality Artwork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70E61-9C9F-4B90-8D7B-809FF8A42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4478" y="1504365"/>
            <a:ext cx="10022480" cy="384926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Adds high quality artwork from </a:t>
            </a:r>
            <a:r>
              <a:rPr lang="en-GB" sz="2800" dirty="0" err="1"/>
              <a:t>MusicBrainz</a:t>
            </a:r>
            <a:r>
              <a:rPr lang="en-GB" sz="2800" dirty="0"/>
              <a:t>, </a:t>
            </a:r>
            <a:r>
              <a:rPr lang="en-GB" sz="2800" dirty="0" err="1"/>
              <a:t>Discogs</a:t>
            </a:r>
            <a:r>
              <a:rPr lang="en-GB" sz="280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Can control min/max sizes and resize as required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Can save artwork to filesystem as well as the files themselves to support tools that do not understand embedded metadata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Control if replace existing lower resolution artwork or not</a:t>
            </a:r>
          </a:p>
        </p:txBody>
      </p:sp>
    </p:spTree>
    <p:extLst>
      <p:ext uri="{BB962C8B-B14F-4D97-AF65-F5344CB8AC3E}">
        <p14:creationId xmlns:p14="http://schemas.microsoft.com/office/powerpoint/2010/main" val="283872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165">
        <p15:prstTrans prst="drape"/>
      </p:transition>
    </mc:Choice>
    <mc:Fallback xmlns="">
      <p:transition spd="slow" advTm="11165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ED0E-BCFB-430F-AF7C-71E9F6C1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082270" cy="616998"/>
          </a:xfrm>
        </p:spPr>
        <p:txBody>
          <a:bodyPr/>
          <a:lstStyle/>
          <a:p>
            <a:r>
              <a:rPr lang="en-GB" dirty="0"/>
              <a:t>Embed metadata from NAIM </a:t>
            </a:r>
            <a:r>
              <a:rPr lang="en-GB" dirty="0" err="1"/>
              <a:t>UnitiServe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83797-F0F8-4816-827F-761277EDD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4478" y="1264320"/>
            <a:ext cx="10887614" cy="2459115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NAIM servers don’t have the ability to add metadata directly to WAV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So they use custom xml files instead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But this means that metadata is lost if move Music files from NAIM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i="1" dirty="0" err="1"/>
              <a:t>SongKong</a:t>
            </a:r>
            <a:r>
              <a:rPr lang="en-GB" sz="2000" dirty="0"/>
              <a:t> can read this metadata and put it into the files themselves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This includes </a:t>
            </a:r>
            <a:r>
              <a:rPr lang="en-GB" sz="2000" b="1" dirty="0"/>
              <a:t>user edits</a:t>
            </a:r>
            <a:r>
              <a:rPr lang="en-GB" sz="2000" dirty="0"/>
              <a:t> made with the </a:t>
            </a:r>
            <a:r>
              <a:rPr lang="en-GB" sz="2000" b="1" dirty="0" err="1"/>
              <a:t>Naim</a:t>
            </a:r>
            <a:r>
              <a:rPr lang="en-GB" sz="2000" b="1" dirty="0"/>
              <a:t> app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This is superfast, because only reading local files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47BFC2-EDCA-44A8-8933-3914FD3BEF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14478" y="4003993"/>
          <a:ext cx="9158322" cy="1781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" r:id="rId3" imgW="14628240" imgH="2844360" progId="Photoshop.Image.13">
                  <p:embed/>
                </p:oleObj>
              </mc:Choice>
              <mc:Fallback>
                <p:oleObj name="Image" r:id="rId3" imgW="14628240" imgH="2844360" progId="Photoshop.Image.1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B47BFC2-EDCA-44A8-8933-3914FD3BE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4478" y="4003993"/>
                        <a:ext cx="9158322" cy="1781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45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205">
        <p15:prstTrans prst="drape"/>
      </p:transition>
    </mc:Choice>
    <mc:Fallback xmlns="">
      <p:transition spd="slow" advTm="11205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846E-D96C-4CF1-A33B-7F615361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859" y="635558"/>
            <a:ext cx="10018713" cy="590341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Genres and Styles from </a:t>
            </a:r>
            <a:r>
              <a:rPr lang="en-GB" sz="3600" dirty="0" err="1"/>
              <a:t>Discogs</a:t>
            </a:r>
            <a:r>
              <a:rPr lang="en-GB" sz="3600" dirty="0"/>
              <a:t>, Grey List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E1DEDC-9A40-4CC6-8214-29CEEF9FC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986" y="1672213"/>
            <a:ext cx="6699552" cy="46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932">
        <p15:prstTrans prst="drape"/>
      </p:transition>
    </mc:Choice>
    <mc:Fallback xmlns="">
      <p:transition spd="slow" advTm="10932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1725-EB11-467B-BB43-B28EE848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810" y="665705"/>
            <a:ext cx="10018713" cy="56019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BPM and Acoustic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E492D-D43A-4C1F-B0F8-2B48CABCB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809" y="2003808"/>
            <a:ext cx="10018713" cy="3124201"/>
          </a:xfrm>
        </p:spPr>
        <p:txBody>
          <a:bodyPr>
            <a:normAutofit/>
          </a:bodyPr>
          <a:lstStyle/>
          <a:p>
            <a:r>
              <a:rPr lang="en-GB" dirty="0"/>
              <a:t>Crowd-sourced from </a:t>
            </a:r>
            <a:r>
              <a:rPr lang="en-GB" dirty="0" err="1"/>
              <a:t>AcousticBrainz</a:t>
            </a:r>
            <a:r>
              <a:rPr lang="en-GB" dirty="0"/>
              <a:t>, so </a:t>
            </a:r>
            <a:r>
              <a:rPr lang="en-GB" b="1" dirty="0"/>
              <a:t>we don’t have to analyse files (which is slow) just identify them</a:t>
            </a:r>
          </a:p>
          <a:p>
            <a:r>
              <a:rPr lang="en-GB" dirty="0"/>
              <a:t>BPM</a:t>
            </a:r>
          </a:p>
          <a:p>
            <a:r>
              <a:rPr lang="en-GB" dirty="0"/>
              <a:t>Major </a:t>
            </a:r>
            <a:r>
              <a:rPr lang="en-GB" dirty="0" err="1"/>
              <a:t>KeyInstrumental</a:t>
            </a:r>
            <a:r>
              <a:rPr lang="en-GB" dirty="0"/>
              <a:t>/Non-instrumental</a:t>
            </a:r>
          </a:p>
          <a:p>
            <a:r>
              <a:rPr lang="en-GB" dirty="0"/>
              <a:t>Acoustic/Electronic</a:t>
            </a:r>
          </a:p>
        </p:txBody>
      </p:sp>
    </p:spTree>
    <p:extLst>
      <p:ext uri="{BB962C8B-B14F-4D97-AF65-F5344CB8AC3E}">
        <p14:creationId xmlns:p14="http://schemas.microsoft.com/office/powerpoint/2010/main" val="184484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672">
        <p15:prstTrans prst="drape"/>
      </p:transition>
    </mc:Choice>
    <mc:Fallback xmlns="">
      <p:transition spd="slow" advTm="11672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65D3-F68A-488F-B329-E4AE4806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15" y="514979"/>
            <a:ext cx="7066836" cy="811404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Fix Songs -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F0B5-670E-44AE-BAE6-5E6CAFD0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97981"/>
            <a:ext cx="10515600" cy="4410934"/>
          </a:xfrm>
        </p:spPr>
        <p:txBody>
          <a:bodyPr>
            <a:normAutofit/>
          </a:bodyPr>
          <a:lstStyle/>
          <a:p>
            <a:r>
              <a:rPr lang="en-GB" dirty="0"/>
              <a:t>Gives consistency over your music collection</a:t>
            </a:r>
          </a:p>
          <a:p>
            <a:r>
              <a:rPr lang="en-GB" dirty="0"/>
              <a:t>Highly configurable so can use to suit you</a:t>
            </a:r>
            <a:r>
              <a:rPr lang="en-GB" i="1" dirty="0"/>
              <a:t> </a:t>
            </a:r>
            <a:endParaRPr lang="en-GB" dirty="0"/>
          </a:p>
          <a:p>
            <a:r>
              <a:rPr lang="en-GB" dirty="0"/>
              <a:t>Automated with no user interaction required during matching</a:t>
            </a:r>
            <a:endParaRPr lang="en-GB" b="1" dirty="0"/>
          </a:p>
          <a:p>
            <a:r>
              <a:rPr lang="en-GB" dirty="0"/>
              <a:t>Can identify songs without metadata using </a:t>
            </a:r>
            <a:r>
              <a:rPr lang="en-GB" b="1" dirty="0"/>
              <a:t>acoustic fingerprinting</a:t>
            </a:r>
          </a:p>
          <a:p>
            <a:r>
              <a:rPr lang="en-GB" dirty="0"/>
              <a:t>Great depth of metadata added</a:t>
            </a:r>
          </a:p>
          <a:p>
            <a:r>
              <a:rPr lang="en-GB" dirty="0"/>
              <a:t>Supports all major formats including full metadata for </a:t>
            </a:r>
            <a:r>
              <a:rPr lang="en-GB" b="1" dirty="0"/>
              <a:t>WAV</a:t>
            </a:r>
            <a:r>
              <a:rPr lang="en-GB" dirty="0"/>
              <a:t> and </a:t>
            </a:r>
            <a:r>
              <a:rPr lang="en-GB" b="1" dirty="0"/>
              <a:t>DSF</a:t>
            </a:r>
            <a:endParaRPr lang="en-GB" dirty="0"/>
          </a:p>
          <a:p>
            <a:r>
              <a:rPr lang="en-GB" dirty="0"/>
              <a:t>Report always created showing all modifications</a:t>
            </a:r>
          </a:p>
          <a:p>
            <a:r>
              <a:rPr lang="en-GB" dirty="0"/>
              <a:t>Changes stored in database and can be undone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5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844">
        <p14:prism/>
      </p:transition>
    </mc:Choice>
    <mc:Fallback xmlns="">
      <p:transition spd="slow" advTm="10844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CBF4-CDC5-4019-BFE6-0BB63908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906" y="647717"/>
            <a:ext cx="10018713" cy="61277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Delete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304B-37C7-425A-A9FF-C7F12178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906" y="1970687"/>
            <a:ext cx="9789940" cy="3212699"/>
          </a:xfrm>
        </p:spPr>
        <p:txBody>
          <a:bodyPr/>
          <a:lstStyle/>
          <a:p>
            <a:r>
              <a:rPr lang="en-GB" dirty="0" err="1"/>
              <a:t>SongKong</a:t>
            </a:r>
            <a:r>
              <a:rPr lang="en-GB" dirty="0"/>
              <a:t> can delete duplicates based at </a:t>
            </a:r>
            <a:r>
              <a:rPr lang="en-GB" b="1" dirty="0"/>
              <a:t>song</a:t>
            </a:r>
            <a:r>
              <a:rPr lang="en-GB" dirty="0"/>
              <a:t>, </a:t>
            </a:r>
            <a:r>
              <a:rPr lang="en-GB" b="1" dirty="0"/>
              <a:t>album</a:t>
            </a:r>
            <a:r>
              <a:rPr lang="en-GB" dirty="0"/>
              <a:t> and </a:t>
            </a:r>
            <a:r>
              <a:rPr lang="en-GB" b="1" dirty="0"/>
              <a:t>album version</a:t>
            </a:r>
            <a:r>
              <a:rPr lang="en-GB" dirty="0"/>
              <a:t> level</a:t>
            </a:r>
          </a:p>
          <a:p>
            <a:r>
              <a:rPr lang="en-GB" dirty="0"/>
              <a:t>Can restrict to duplicates within a format so can keep transcoded copies (</a:t>
            </a:r>
            <a:r>
              <a:rPr lang="en-GB" dirty="0" err="1"/>
              <a:t>e.g</a:t>
            </a:r>
            <a:r>
              <a:rPr lang="en-GB" dirty="0"/>
              <a:t> Wav, </a:t>
            </a:r>
            <a:r>
              <a:rPr lang="en-GB" dirty="0" err="1"/>
              <a:t>flac</a:t>
            </a:r>
            <a:r>
              <a:rPr lang="en-GB" dirty="0"/>
              <a:t>, mp3)</a:t>
            </a:r>
          </a:p>
          <a:p>
            <a:r>
              <a:rPr lang="en-GB" dirty="0"/>
              <a:t>Delete or move to special deletions folder</a:t>
            </a:r>
          </a:p>
          <a:p>
            <a:r>
              <a:rPr lang="en-GB" dirty="0"/>
              <a:t>Set criteria to decide how the duplicate to keep based on bit depth, audio format, filename </a:t>
            </a:r>
            <a:r>
              <a:rPr lang="en-GB" dirty="0" err="1"/>
              <a:t>ecetera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84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289">
        <p15:prstTrans prst="crush"/>
      </p:transition>
    </mc:Choice>
    <mc:Fallback xmlns="">
      <p:transition spd="slow" advTm="11289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CBF4-CDC5-4019-BFE6-0BB63908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85520" cy="806727"/>
          </a:xfrm>
        </p:spPr>
        <p:txBody>
          <a:bodyPr/>
          <a:lstStyle/>
          <a:p>
            <a:r>
              <a:rPr lang="en-GB" dirty="0"/>
              <a:t>Delete Duplicates – Basic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5648C-A293-4D3D-A9D6-053766C8B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04" y="1247877"/>
            <a:ext cx="5463198" cy="52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0137"/>
      </p:ext>
    </p:extLst>
  </p:cSld>
  <p:clrMapOvr>
    <a:masterClrMapping/>
  </p:clrMapOvr>
  <p:transition spd="slow" advTm="10927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CBF4-CDC5-4019-BFE6-0BB63908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85520" cy="806727"/>
          </a:xfrm>
        </p:spPr>
        <p:txBody>
          <a:bodyPr/>
          <a:lstStyle/>
          <a:p>
            <a:r>
              <a:rPr lang="en-GB" dirty="0"/>
              <a:t>Delete Duplicates – Advanced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76C44-7FF8-404C-8FFB-D465B7DA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243" y="1095880"/>
            <a:ext cx="5482375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79186"/>
      </p:ext>
    </p:extLst>
  </p:cSld>
  <p:clrMapOvr>
    <a:masterClrMapping/>
  </p:clrMapOvr>
  <p:transition spd="slow" advTm="11371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420E-D5AE-4A0F-B6DD-CA980CC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3" y="457200"/>
            <a:ext cx="7259183" cy="599243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Status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1DCA1-5030-4555-93D7-3823834C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3563" y="1217216"/>
            <a:ext cx="10177907" cy="599243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 Is a very useful tool for taking a snapshot of your music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9ACAE-A4D5-48C9-8945-7A52ED0E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00" y="1977232"/>
            <a:ext cx="5531879" cy="43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417">
        <p14:ripple/>
      </p:transition>
    </mc:Choice>
    <mc:Fallback xmlns="">
      <p:transition spd="slow" advTm="1141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DF4B-555E-45FA-8B09-3D25F0A5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423" y="545124"/>
            <a:ext cx="10018713" cy="62048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/>
              <a:t>SongKong</a:t>
            </a:r>
            <a:r>
              <a:rPr lang="en-GB" dirty="0"/>
              <a:t> -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A058-70F0-4F29-B684-5EB2859F1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423" y="1074198"/>
            <a:ext cx="10018713" cy="4696287"/>
          </a:xfrm>
        </p:spPr>
        <p:txBody>
          <a:bodyPr>
            <a:noAutofit/>
          </a:bodyPr>
          <a:lstStyle/>
          <a:p>
            <a:r>
              <a:rPr lang="en-GB" sz="2000" dirty="0"/>
              <a:t>Should be possible to </a:t>
            </a:r>
            <a:r>
              <a:rPr lang="en-GB" sz="2000" b="1" dirty="0" err="1"/>
              <a:t>automatch</a:t>
            </a:r>
            <a:r>
              <a:rPr lang="en-GB" sz="2000" dirty="0"/>
              <a:t> and add metadata for majority of music collection </a:t>
            </a:r>
            <a:r>
              <a:rPr lang="en-GB" sz="2000" b="1" dirty="0"/>
              <a:t>easily</a:t>
            </a:r>
          </a:p>
          <a:p>
            <a:r>
              <a:rPr lang="en-GB" sz="2000" dirty="0"/>
              <a:t>Need to apply </a:t>
            </a:r>
            <a:r>
              <a:rPr lang="en-GB" sz="2000" b="1" dirty="0"/>
              <a:t>consistency</a:t>
            </a:r>
            <a:r>
              <a:rPr lang="en-GB" sz="2000" dirty="0"/>
              <a:t> over collection, and keep consistent</a:t>
            </a:r>
          </a:p>
          <a:p>
            <a:r>
              <a:rPr lang="en-GB" sz="2000" dirty="0"/>
              <a:t>Fix metadata </a:t>
            </a:r>
            <a:r>
              <a:rPr lang="en-GB" sz="2000" b="1" dirty="0"/>
              <a:t>within files </a:t>
            </a:r>
            <a:r>
              <a:rPr lang="en-GB" sz="2000" dirty="0"/>
              <a:t>so customer not tied to a particular music player (iTunes/</a:t>
            </a:r>
            <a:r>
              <a:rPr lang="en-GB" sz="2000" dirty="0" err="1"/>
              <a:t>Roon</a:t>
            </a:r>
            <a:r>
              <a:rPr lang="en-GB" sz="2000" dirty="0"/>
              <a:t>, </a:t>
            </a:r>
            <a:r>
              <a:rPr lang="en-GB" sz="2000" dirty="0" err="1"/>
              <a:t>Naim</a:t>
            </a:r>
            <a:r>
              <a:rPr lang="en-GB" sz="2000" dirty="0"/>
              <a:t> Wav Metadata)</a:t>
            </a:r>
          </a:p>
          <a:p>
            <a:r>
              <a:rPr lang="en-GB" sz="2000" dirty="0"/>
              <a:t>Need </a:t>
            </a:r>
            <a:r>
              <a:rPr lang="en-GB" sz="2000" b="1" dirty="0"/>
              <a:t>rich comprehensive metadata</a:t>
            </a:r>
            <a:r>
              <a:rPr lang="en-GB" sz="2000" dirty="0"/>
              <a:t>, simple album/artist/title not enough</a:t>
            </a:r>
          </a:p>
          <a:p>
            <a:r>
              <a:rPr lang="en-GB" sz="2000" dirty="0"/>
              <a:t>But need to give customer </a:t>
            </a:r>
            <a:r>
              <a:rPr lang="en-GB" sz="2000" b="1" dirty="0"/>
              <a:t>enough control </a:t>
            </a:r>
            <a:r>
              <a:rPr lang="en-GB" sz="2000" dirty="0"/>
              <a:t>because there is no such thing as a single one-fit metadata solution</a:t>
            </a:r>
          </a:p>
          <a:p>
            <a:r>
              <a:rPr lang="en-GB" sz="2000" dirty="0"/>
              <a:t>Music collections are </a:t>
            </a:r>
            <a:r>
              <a:rPr lang="en-GB" sz="2000" b="1" dirty="0"/>
              <a:t>valuable</a:t>
            </a:r>
            <a:r>
              <a:rPr lang="en-GB" sz="2000" dirty="0"/>
              <a:t> and </a:t>
            </a:r>
            <a:r>
              <a:rPr lang="en-GB" sz="2000" b="1" dirty="0"/>
              <a:t>personal</a:t>
            </a:r>
            <a:r>
              <a:rPr lang="en-GB" sz="2000" dirty="0"/>
              <a:t> so we need</a:t>
            </a:r>
          </a:p>
          <a:p>
            <a:pPr lvl="1"/>
            <a:r>
              <a:rPr lang="en-GB" dirty="0"/>
              <a:t>An audit of what has changed</a:t>
            </a:r>
          </a:p>
          <a:p>
            <a:pPr lvl="1"/>
            <a:r>
              <a:rPr lang="en-GB" dirty="0"/>
              <a:t>Ability to undo changes if we don’t like them</a:t>
            </a:r>
          </a:p>
        </p:txBody>
      </p:sp>
    </p:spTree>
    <p:extLst>
      <p:ext uri="{BB962C8B-B14F-4D97-AF65-F5344CB8AC3E}">
        <p14:creationId xmlns:p14="http://schemas.microsoft.com/office/powerpoint/2010/main" val="183176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201">
        <p15:prstTrans prst="curtains"/>
      </p:transition>
    </mc:Choice>
    <mc:Fallback xmlns="">
      <p:transition spd="slow" advTm="11201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420E-D5AE-4A0F-B6DD-CA980CC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25" y="561862"/>
            <a:ext cx="8716194" cy="630381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Metadata completeness report of your songs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4CB42-BB05-4CAE-B1DD-7D4897C4F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45" y="2001897"/>
            <a:ext cx="6098418" cy="4294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53964-81FC-4112-AF05-32D9145DD5A3}"/>
              </a:ext>
            </a:extLst>
          </p:cNvPr>
          <p:cNvSpPr txBox="1"/>
          <p:nvPr/>
        </p:nvSpPr>
        <p:spPr>
          <a:xfrm>
            <a:off x="2060845" y="1436914"/>
            <a:ext cx="6012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Can select over 130 different fields to measure</a:t>
            </a:r>
          </a:p>
        </p:txBody>
      </p:sp>
    </p:spTree>
    <p:extLst>
      <p:ext uri="{BB962C8B-B14F-4D97-AF65-F5344CB8AC3E}">
        <p14:creationId xmlns:p14="http://schemas.microsoft.com/office/powerpoint/2010/main" val="3552840477"/>
      </p:ext>
    </p:extLst>
  </p:cSld>
  <p:clrMapOvr>
    <a:masterClrMapping/>
  </p:clrMapOvr>
  <p:transition spd="slow" advTm="10768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420E-D5AE-4A0F-B6DD-CA980CC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14" y="452178"/>
            <a:ext cx="10133013" cy="46607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And Create a spreadsheet of </a:t>
            </a:r>
            <a:r>
              <a:rPr lang="en-GB" b="1" dirty="0"/>
              <a:t>all</a:t>
            </a:r>
            <a:r>
              <a:rPr lang="en-GB" dirty="0"/>
              <a:t> your songs existing metadata.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1C7D8-93D2-4D08-8DA9-7C1173926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06" y="1788606"/>
            <a:ext cx="8459020" cy="4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66736"/>
      </p:ext>
    </p:extLst>
  </p:cSld>
  <p:clrMapOvr>
    <a:masterClrMapping/>
  </p:clrMapOvr>
  <p:transition spd="slow" advTm="11823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2BEF-9731-415A-A1A7-A7205FE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20" y="723482"/>
            <a:ext cx="3932237" cy="482711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Manual Edit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E337FBE-2304-48D1-BD58-A55AF4D52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8039" y="2055914"/>
            <a:ext cx="10852104" cy="363984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 err="1"/>
              <a:t>SongKong</a:t>
            </a:r>
            <a:r>
              <a:rPr lang="en-GB" sz="2800" dirty="0"/>
              <a:t> is unlikely to match 100% of your music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And there may be additional data you want to add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So the ability to manually edit is still required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 err="1"/>
              <a:t>SongKong</a:t>
            </a:r>
            <a:r>
              <a:rPr lang="en-GB" sz="2800" dirty="0"/>
              <a:t> provides an editor in your web browser (and Desktop)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So you can edit files on headless devices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Powerful spreadsheet based editing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Artwork Search</a:t>
            </a:r>
          </a:p>
        </p:txBody>
      </p:sp>
    </p:spTree>
    <p:extLst>
      <p:ext uri="{BB962C8B-B14F-4D97-AF65-F5344CB8AC3E}">
        <p14:creationId xmlns:p14="http://schemas.microsoft.com/office/powerpoint/2010/main" val="2754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671">
        <p14:vortex dir="r"/>
      </p:transition>
    </mc:Choice>
    <mc:Fallback xmlns="">
      <p:transition spd="slow" advTm="10671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2BEF-9731-415A-A1A7-A7205FE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33" y="665657"/>
            <a:ext cx="5480625" cy="403934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Manual Edit -Artwork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7E6CB-59FB-4164-8DB9-79882EA5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03" y="1487853"/>
            <a:ext cx="8531050" cy="46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7511"/>
      </p:ext>
    </p:extLst>
  </p:cSld>
  <p:clrMapOvr>
    <a:masterClrMapping/>
  </p:clrMapOvr>
  <p:transition spd="slow" advTm="11762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2BEF-9731-415A-A1A7-A7205FE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908" y="745788"/>
            <a:ext cx="8268701" cy="403934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Manual Edit –Album Advanced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3A5DD-1021-425B-8A62-A53EEF2E0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2" y="1417515"/>
            <a:ext cx="9214338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83565"/>
      </p:ext>
    </p:extLst>
  </p:cSld>
  <p:clrMapOvr>
    <a:masterClrMapping/>
  </p:clrMapOvr>
  <p:transition spd="slow" advTm="11562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65D3-F68A-488F-B329-E4AE4806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8" y="681038"/>
            <a:ext cx="9543596" cy="68077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/>
              <a:t>SongKong</a:t>
            </a:r>
            <a:r>
              <a:rPr lang="en-GB" dirty="0"/>
              <a:t> – Review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F0B5-670E-44AE-BAE6-5E6CAFD0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8" y="1828799"/>
            <a:ext cx="9394371" cy="3818375"/>
          </a:xfrm>
        </p:spPr>
        <p:txBody>
          <a:bodyPr>
            <a:normAutofit/>
          </a:bodyPr>
          <a:lstStyle/>
          <a:p>
            <a:r>
              <a:rPr lang="en-GB" i="1" dirty="0"/>
              <a:t>Status Report </a:t>
            </a:r>
            <a:r>
              <a:rPr lang="en-GB" dirty="0"/>
              <a:t>shows status of existing metadata</a:t>
            </a:r>
            <a:endParaRPr lang="en-GB" b="1" dirty="0"/>
          </a:p>
          <a:p>
            <a:r>
              <a:rPr lang="en-GB" b="1" dirty="0"/>
              <a:t>Delete Duplicate</a:t>
            </a:r>
            <a:r>
              <a:rPr lang="en-GB" dirty="0"/>
              <a:t> songs for finding duplicates</a:t>
            </a:r>
          </a:p>
          <a:p>
            <a:r>
              <a:rPr lang="en-GB" dirty="0"/>
              <a:t>Manual Edit via web browser</a:t>
            </a:r>
          </a:p>
          <a:p>
            <a:r>
              <a:rPr lang="en-GB" dirty="0"/>
              <a:t>Can be controlled as Desktop app or via Web Browser so no need to copy files to PC to edit</a:t>
            </a:r>
          </a:p>
        </p:txBody>
      </p:sp>
    </p:spTree>
    <p:extLst>
      <p:ext uri="{BB962C8B-B14F-4D97-AF65-F5344CB8AC3E}">
        <p14:creationId xmlns:p14="http://schemas.microsoft.com/office/powerpoint/2010/main" val="1210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16">
        <p14:prism/>
      </p:transition>
    </mc:Choice>
    <mc:Fallback xmlns="">
      <p:transition spd="slow" advTm="11016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846F-D704-445C-8915-1D2B601D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811" y="725994"/>
            <a:ext cx="6102194" cy="52000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5E0F-5416-4FA0-9046-1C498F0B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811" y="2007159"/>
            <a:ext cx="10018713" cy="367099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Add Artists Images</a:t>
            </a:r>
          </a:p>
          <a:p>
            <a:r>
              <a:rPr lang="en-GB" dirty="0"/>
              <a:t>Extend Artwork sources</a:t>
            </a:r>
          </a:p>
          <a:p>
            <a:r>
              <a:rPr lang="en-GB" dirty="0"/>
              <a:t>Interactive </a:t>
            </a:r>
            <a:r>
              <a:rPr lang="en-GB" i="1" dirty="0"/>
              <a:t>Single Album Matcher</a:t>
            </a:r>
            <a:r>
              <a:rPr lang="en-GB" dirty="0"/>
              <a:t>, with review stage</a:t>
            </a:r>
          </a:p>
          <a:p>
            <a:r>
              <a:rPr lang="en-GB" dirty="0"/>
              <a:t>Scripting to allow Tag expressions </a:t>
            </a:r>
            <a:r>
              <a:rPr lang="en-GB" i="1" dirty="0"/>
              <a:t>e.g. composer = </a:t>
            </a:r>
            <a:r>
              <a:rPr lang="en-GB" i="1" dirty="0" err="1"/>
              <a:t>composerSort</a:t>
            </a:r>
            <a:endParaRPr lang="en-GB" i="1" dirty="0"/>
          </a:p>
          <a:p>
            <a:r>
              <a:rPr lang="en-GB" dirty="0"/>
              <a:t>Extend Matching to include </a:t>
            </a:r>
            <a:r>
              <a:rPr lang="en-GB" i="1" dirty="0"/>
              <a:t>Album Group</a:t>
            </a:r>
            <a:r>
              <a:rPr lang="en-GB" dirty="0"/>
              <a:t> when we can identify the album but the exact album version matching customers songs is not in database</a:t>
            </a:r>
          </a:p>
          <a:p>
            <a:r>
              <a:rPr lang="en-GB" dirty="0"/>
              <a:t>Artist Matcher, where we can identify artist but not song so we can ensure consistent </a:t>
            </a:r>
            <a:r>
              <a:rPr lang="en-GB" i="1" dirty="0"/>
              <a:t>Artist</a:t>
            </a:r>
            <a:r>
              <a:rPr lang="en-GB" dirty="0"/>
              <a:t> and </a:t>
            </a:r>
            <a:r>
              <a:rPr lang="en-GB" i="1" dirty="0"/>
              <a:t>Sort Artist</a:t>
            </a:r>
            <a:r>
              <a:rPr lang="en-GB" dirty="0"/>
              <a:t> names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61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600">
        <p15:prstTrans prst="airplane"/>
      </p:transition>
    </mc:Choice>
    <mc:Fallback xmlns="">
      <p:transition spd="slow" advTm="116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BAF6-CDBA-4DA9-8925-98A684FB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85800"/>
            <a:ext cx="9674224" cy="51268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6820-E763-4D1E-80EE-439A4D07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979" y="1725966"/>
            <a:ext cx="9781453" cy="3760433"/>
          </a:xfrm>
        </p:spPr>
        <p:txBody>
          <a:bodyPr>
            <a:noAutofit/>
          </a:bodyPr>
          <a:lstStyle/>
          <a:p>
            <a:r>
              <a:rPr lang="en-GB" sz="2800" dirty="0"/>
              <a:t>£25 , with 1 year of version updates</a:t>
            </a:r>
          </a:p>
          <a:p>
            <a:r>
              <a:rPr lang="en-GB" sz="2800" dirty="0"/>
              <a:t>£35, Pro version with faster processing and acoustic Analysis</a:t>
            </a:r>
          </a:p>
          <a:p>
            <a:r>
              <a:rPr lang="en-GB" sz="2800" dirty="0"/>
              <a:t>£40, Melco version, with additional </a:t>
            </a:r>
            <a:r>
              <a:rPr lang="en-GB" sz="2800" dirty="0" err="1"/>
              <a:t>Naim</a:t>
            </a:r>
            <a:r>
              <a:rPr lang="en-GB" sz="2800"/>
              <a:t> file </a:t>
            </a:r>
            <a:r>
              <a:rPr lang="en-GB" sz="2800" dirty="0"/>
              <a:t>processing</a:t>
            </a:r>
          </a:p>
          <a:p>
            <a:r>
              <a:rPr lang="en-GB" sz="2800" dirty="0"/>
              <a:t>After one year, an additional year of version updates is £10</a:t>
            </a:r>
          </a:p>
          <a:p>
            <a:r>
              <a:rPr lang="en-GB" sz="2800" dirty="0"/>
              <a:t>Free email and forum support</a:t>
            </a:r>
          </a:p>
        </p:txBody>
      </p:sp>
    </p:spTree>
    <p:extLst>
      <p:ext uri="{BB962C8B-B14F-4D97-AF65-F5344CB8AC3E}">
        <p14:creationId xmlns:p14="http://schemas.microsoft.com/office/powerpoint/2010/main" val="252875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C19F-E559-4DBB-801D-005355CE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58" y="226502"/>
            <a:ext cx="8519539" cy="61043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/>
              <a:t>SongKong</a:t>
            </a:r>
            <a:r>
              <a:rPr lang="en-GB" dirty="0"/>
              <a:t> Music Tagger Installation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0C6B8-B357-4F5F-8E68-45817A287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558" y="1793288"/>
            <a:ext cx="10018713" cy="3418875"/>
          </a:xfrm>
        </p:spPr>
        <p:txBody>
          <a:bodyPr>
            <a:noAutofit/>
          </a:bodyPr>
          <a:lstStyle/>
          <a:p>
            <a:r>
              <a:rPr lang="en-GB" sz="2000" dirty="0"/>
              <a:t>Available for:</a:t>
            </a:r>
          </a:p>
          <a:p>
            <a:pPr lvl="1"/>
            <a:r>
              <a:rPr lang="en-GB" dirty="0"/>
              <a:t>Windows</a:t>
            </a:r>
          </a:p>
          <a:p>
            <a:pPr lvl="1"/>
            <a:r>
              <a:rPr lang="en-GB" dirty="0"/>
              <a:t>MacOS</a:t>
            </a:r>
          </a:p>
          <a:p>
            <a:pPr lvl="1"/>
            <a:r>
              <a:rPr lang="en-GB" dirty="0"/>
              <a:t>Linux</a:t>
            </a:r>
          </a:p>
          <a:p>
            <a:pPr lvl="1"/>
            <a:r>
              <a:rPr lang="en-GB" dirty="0"/>
              <a:t>Synology Disk Station</a:t>
            </a:r>
          </a:p>
          <a:p>
            <a:pPr lvl="1"/>
            <a:r>
              <a:rPr lang="en-GB" dirty="0" err="1"/>
              <a:t>Qnap</a:t>
            </a:r>
            <a:r>
              <a:rPr lang="en-GB" dirty="0"/>
              <a:t> </a:t>
            </a:r>
            <a:r>
              <a:rPr lang="en-GB" dirty="0" err="1"/>
              <a:t>Nas</a:t>
            </a:r>
            <a:endParaRPr lang="en-GB" dirty="0"/>
          </a:p>
          <a:p>
            <a:pPr lvl="1"/>
            <a:r>
              <a:rPr lang="en-GB" dirty="0"/>
              <a:t>Melco N1 Audio Server</a:t>
            </a:r>
          </a:p>
          <a:p>
            <a:r>
              <a:rPr lang="en-GB" sz="2000" b="1" dirty="0"/>
              <a:t>Desktop</a:t>
            </a:r>
            <a:r>
              <a:rPr lang="en-GB" sz="2000" dirty="0"/>
              <a:t> and </a:t>
            </a:r>
            <a:r>
              <a:rPr lang="en-GB" sz="2000" b="1" dirty="0"/>
              <a:t>Remote</a:t>
            </a:r>
            <a:r>
              <a:rPr lang="en-GB" sz="2000" dirty="0"/>
              <a:t> interface for Windows/MacOS, Linux Desktop</a:t>
            </a:r>
          </a:p>
          <a:p>
            <a:r>
              <a:rPr lang="en-GB" sz="2000" dirty="0"/>
              <a:t>Remote Web Interface for others so can be controlled from </a:t>
            </a:r>
            <a:r>
              <a:rPr lang="en-GB" sz="2000" b="1" dirty="0"/>
              <a:t>web browser </a:t>
            </a:r>
            <a:r>
              <a:rPr lang="en-GB" sz="2000" dirty="0"/>
              <a:t>even on iPad or phone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471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374">
        <p14:prism/>
      </p:transition>
    </mc:Choice>
    <mc:Fallback xmlns="">
      <p:transition spd="slow" advTm="1137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0340-CC3C-4766-8558-7B7B90FC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3" y="576142"/>
            <a:ext cx="9794411" cy="69131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Three steps to Improved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8A0A-B8DC-4DE3-85ED-73F51D44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703" y="2009670"/>
            <a:ext cx="9447443" cy="299948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000" dirty="0"/>
              <a:t>Select your Music folder and Run </a:t>
            </a:r>
            <a:r>
              <a:rPr lang="en-GB" sz="3000" i="1" dirty="0"/>
              <a:t>Fix Songs </a:t>
            </a:r>
            <a:r>
              <a:rPr lang="en-GB" sz="3000" dirty="0"/>
              <a:t>task.</a:t>
            </a:r>
          </a:p>
          <a:p>
            <a:pPr marL="514350" indent="-514350">
              <a:buAutoNum type="arabicPeriod"/>
            </a:pPr>
            <a:r>
              <a:rPr lang="en-GB" sz="3000" dirty="0"/>
              <a:t>Review the Options, then press </a:t>
            </a:r>
            <a:r>
              <a:rPr lang="en-GB" sz="3000" b="1" dirty="0"/>
              <a:t>Start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000" dirty="0"/>
              <a:t>Wait for completion, detailed </a:t>
            </a:r>
            <a:r>
              <a:rPr lang="en-GB" sz="3000" b="1" dirty="0"/>
              <a:t>report</a:t>
            </a:r>
            <a:r>
              <a:rPr lang="en-GB" sz="3000" dirty="0"/>
              <a:t> shows exactly what has changed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32708598"/>
      </p:ext>
    </p:extLst>
  </p:cSld>
  <p:clrMapOvr>
    <a:masterClrMapping/>
  </p:clrMapOvr>
  <p:transition spd="slow" advTm="11601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0340-CC3C-4766-8558-7B7B90FC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510" y="570841"/>
            <a:ext cx="9678026" cy="54927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1. Select your Music folder and Run </a:t>
            </a:r>
            <a:r>
              <a:rPr lang="en-GB" i="1" dirty="0"/>
              <a:t>Fix Songs </a:t>
            </a:r>
            <a:r>
              <a:rPr lang="en-GB" dirty="0"/>
              <a:t>task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DA982-11E5-4A73-8026-10F29A45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37" y="1617785"/>
            <a:ext cx="7374467" cy="46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5283"/>
      </p:ext>
    </p:extLst>
  </p:cSld>
  <p:clrMapOvr>
    <a:masterClrMapping/>
  </p:clrMapOvr>
  <p:transition spd="slow" advTm="11103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0340-CC3C-4766-8558-7B7B90FC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663" y="486661"/>
            <a:ext cx="10515600" cy="69131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2. Review any Options, </a:t>
            </a:r>
            <a:r>
              <a:rPr lang="en-GB" dirty="0" err="1"/>
              <a:t>e.g</a:t>
            </a:r>
            <a:r>
              <a:rPr lang="en-GB" dirty="0"/>
              <a:t> Basic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EA897-29F8-4698-91CD-5DC1825C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3" y="1356528"/>
            <a:ext cx="6964456" cy="49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6462"/>
      </p:ext>
    </p:extLst>
  </p:cSld>
  <p:clrMapOvr>
    <a:masterClrMapping/>
  </p:clrMapOvr>
  <p:transition spd="slow" advTm="11319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23AD33-D4D6-4602-ABFE-03015C70C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32" y="1547447"/>
            <a:ext cx="7126162" cy="4637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DE078-D46B-4864-A97D-8A56061C1C56}"/>
              </a:ext>
            </a:extLst>
          </p:cNvPr>
          <p:cNvSpPr txBox="1"/>
          <p:nvPr/>
        </p:nvSpPr>
        <p:spPr>
          <a:xfrm>
            <a:off x="1725805" y="542718"/>
            <a:ext cx="745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Format Options (Desktop view)</a:t>
            </a:r>
          </a:p>
        </p:txBody>
      </p:sp>
    </p:spTree>
    <p:extLst>
      <p:ext uri="{BB962C8B-B14F-4D97-AF65-F5344CB8AC3E}">
        <p14:creationId xmlns:p14="http://schemas.microsoft.com/office/powerpoint/2010/main" val="23048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419">
        <p14:flip dir="r"/>
      </p:transition>
    </mc:Choice>
    <mc:Fallback xmlns="">
      <p:transition spd="slow" advTm="941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8EB9-275A-4691-9E2D-FFAE1BDC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251" y="597877"/>
            <a:ext cx="9618107" cy="531812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Classical Options (Web Browser 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3CD38-B96E-4851-B030-8FB44DB8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903" y="1394598"/>
            <a:ext cx="5431344" cy="50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944">
        <p14:flip dir="r"/>
      </p:transition>
    </mc:Choice>
    <mc:Fallback xmlns="">
      <p:transition spd="slow" advTm="10944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6792</TotalTime>
  <Words>1261</Words>
  <Application>Microsoft Office PowerPoint</Application>
  <PresentationFormat>Widescreen</PresentationFormat>
  <Paragraphs>155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Corbel</vt:lpstr>
      <vt:lpstr>Parallax</vt:lpstr>
      <vt:lpstr>Image</vt:lpstr>
      <vt:lpstr> </vt:lpstr>
      <vt:lpstr>Digitized Music Library - Problems</vt:lpstr>
      <vt:lpstr>SongKong - Concept</vt:lpstr>
      <vt:lpstr>SongKong Music Tagger Installation</vt:lpstr>
      <vt:lpstr>Three steps to Improved Metadata</vt:lpstr>
      <vt:lpstr>1. Select your Music folder and Run Fix Songs task</vt:lpstr>
      <vt:lpstr>2. Review any Options, e.g Basic Options</vt:lpstr>
      <vt:lpstr>PowerPoint Presentation</vt:lpstr>
      <vt:lpstr>Classical Options (Web Browser View)</vt:lpstr>
      <vt:lpstr>.. then press Start</vt:lpstr>
      <vt:lpstr>Fix Songs, album and song matching</vt:lpstr>
      <vt:lpstr>3. Report shows exactly what has changed </vt:lpstr>
      <vt:lpstr>Song Changes Report</vt:lpstr>
      <vt:lpstr>Report - Summary</vt:lpstr>
      <vt:lpstr>Report - Matched to MusicBrainz/Discogs</vt:lpstr>
      <vt:lpstr>Report - Matched to MusicBrainz – View on MusicBrainz</vt:lpstr>
      <vt:lpstr>Report - Song Changes</vt:lpstr>
      <vt:lpstr>Undo Changes, in case you change your mind</vt:lpstr>
      <vt:lpstr>Undo Changes, can track moved files</vt:lpstr>
      <vt:lpstr>Other feature of Fix Songs</vt:lpstr>
      <vt:lpstr>High Quality Artwork</vt:lpstr>
      <vt:lpstr>Embed metadata from NAIM UnitiServe</vt:lpstr>
      <vt:lpstr>Genres and Styles from Discogs, Grey List</vt:lpstr>
      <vt:lpstr>BPM and Acoustic Analysis</vt:lpstr>
      <vt:lpstr>Fix Songs - Review </vt:lpstr>
      <vt:lpstr>Delete Duplicates</vt:lpstr>
      <vt:lpstr>Delete Duplicates – Basic Options</vt:lpstr>
      <vt:lpstr>Delete Duplicates – Advanced Options</vt:lpstr>
      <vt:lpstr>Status Report</vt:lpstr>
      <vt:lpstr>Metadata completeness report of your songs</vt:lpstr>
      <vt:lpstr>And Create a spreadsheet of all your songs existing metadata.</vt:lpstr>
      <vt:lpstr>Manual Edit</vt:lpstr>
      <vt:lpstr>Manual Edit -Artwork</vt:lpstr>
      <vt:lpstr>Manual Edit –Album Advanced</vt:lpstr>
      <vt:lpstr>SongKong – Review Two</vt:lpstr>
      <vt:lpstr>Future Plans</vt:lpstr>
      <vt:lpstr>Cost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SongKong for Melco</dc:title>
  <dc:creator>Paul Taylor</dc:creator>
  <cp:lastModifiedBy>Paul Taylor</cp:lastModifiedBy>
  <cp:revision>134</cp:revision>
  <cp:lastPrinted>2018-11-08T10:27:25Z</cp:lastPrinted>
  <dcterms:created xsi:type="dcterms:W3CDTF">2017-10-26T11:24:16Z</dcterms:created>
  <dcterms:modified xsi:type="dcterms:W3CDTF">2018-12-12T16:25:30Z</dcterms:modified>
</cp:coreProperties>
</file>