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32"/>
  </p:notesMasterIdLst>
  <p:handoutMasterIdLst>
    <p:handoutMasterId r:id="rId33"/>
  </p:handoutMasterIdLst>
  <p:sldIdLst>
    <p:sldId id="356" r:id="rId2"/>
    <p:sldId id="320" r:id="rId3"/>
    <p:sldId id="321" r:id="rId4"/>
    <p:sldId id="322" r:id="rId5"/>
    <p:sldId id="323" r:id="rId6"/>
    <p:sldId id="345" r:id="rId7"/>
    <p:sldId id="325" r:id="rId8"/>
    <p:sldId id="326" r:id="rId9"/>
    <p:sldId id="327" r:id="rId10"/>
    <p:sldId id="328" r:id="rId11"/>
    <p:sldId id="346" r:id="rId12"/>
    <p:sldId id="348" r:id="rId13"/>
    <p:sldId id="347" r:id="rId14"/>
    <p:sldId id="329" r:id="rId15"/>
    <p:sldId id="332" r:id="rId16"/>
    <p:sldId id="333" r:id="rId17"/>
    <p:sldId id="334" r:id="rId18"/>
    <p:sldId id="335" r:id="rId19"/>
    <p:sldId id="336" r:id="rId20"/>
    <p:sldId id="302" r:id="rId21"/>
    <p:sldId id="263" r:id="rId22"/>
    <p:sldId id="269" r:id="rId23"/>
    <p:sldId id="284" r:id="rId24"/>
    <p:sldId id="272" r:id="rId25"/>
    <p:sldId id="352" r:id="rId26"/>
    <p:sldId id="307" r:id="rId27"/>
    <p:sldId id="318" r:id="rId28"/>
    <p:sldId id="349" r:id="rId29"/>
    <p:sldId id="351" r:id="rId30"/>
    <p:sldId id="357" r:id="rId31"/>
  </p:sldIdLst>
  <p:sldSz cx="12192000" cy="6858000"/>
  <p:notesSz cx="67849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560E49-BEB9-4AF2-88D0-16B24E72DBD3}">
          <p14:sldIdLst>
            <p14:sldId id="356"/>
            <p14:sldId id="320"/>
            <p14:sldId id="321"/>
            <p14:sldId id="322"/>
            <p14:sldId id="323"/>
            <p14:sldId id="345"/>
            <p14:sldId id="325"/>
            <p14:sldId id="326"/>
            <p14:sldId id="327"/>
            <p14:sldId id="328"/>
            <p14:sldId id="346"/>
            <p14:sldId id="348"/>
            <p14:sldId id="347"/>
            <p14:sldId id="329"/>
            <p14:sldId id="332"/>
            <p14:sldId id="333"/>
            <p14:sldId id="334"/>
            <p14:sldId id="335"/>
            <p14:sldId id="336"/>
            <p14:sldId id="302"/>
            <p14:sldId id="263"/>
            <p14:sldId id="269"/>
            <p14:sldId id="284"/>
            <p14:sldId id="272"/>
            <p14:sldId id="352"/>
            <p14:sldId id="307"/>
            <p14:sldId id="318"/>
            <p14:sldId id="349"/>
            <p14:sldId id="351"/>
            <p14:sldId id="35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9" autoAdjust="0"/>
    <p:restoredTop sz="94660"/>
  </p:normalViewPr>
  <p:slideViewPr>
    <p:cSldViewPr snapToGrid="0">
      <p:cViewPr varScale="1">
        <p:scale>
          <a:sx n="105" d="100"/>
          <a:sy n="105" d="100"/>
        </p:scale>
        <p:origin x="504" y="96"/>
      </p:cViewPr>
      <p:guideLst>
        <p:guide orient="horz" pos="2160"/>
        <p:guide pos="3840"/>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BCBDB9-13AC-49A8-93CB-37C87A217574}"/>
              </a:ext>
            </a:extLst>
          </p:cNvPr>
          <p:cNvSpPr>
            <a:spLocks noGrp="1"/>
          </p:cNvSpPr>
          <p:nvPr>
            <p:ph type="hdr" sz="quarter"/>
          </p:nvPr>
        </p:nvSpPr>
        <p:spPr>
          <a:xfrm>
            <a:off x="0" y="0"/>
            <a:ext cx="2940156" cy="49821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345817C-77EC-44B9-916D-10D08D497BB5}"/>
              </a:ext>
            </a:extLst>
          </p:cNvPr>
          <p:cNvSpPr>
            <a:spLocks noGrp="1"/>
          </p:cNvSpPr>
          <p:nvPr>
            <p:ph type="dt" sz="quarter" idx="1"/>
          </p:nvPr>
        </p:nvSpPr>
        <p:spPr>
          <a:xfrm>
            <a:off x="3843249" y="0"/>
            <a:ext cx="2940156" cy="498215"/>
          </a:xfrm>
          <a:prstGeom prst="rect">
            <a:avLst/>
          </a:prstGeom>
        </p:spPr>
        <p:txBody>
          <a:bodyPr vert="horz" lIns="91440" tIns="45720" rIns="91440" bIns="45720" rtlCol="0"/>
          <a:lstStyle>
            <a:lvl1pPr algn="r">
              <a:defRPr sz="1200"/>
            </a:lvl1pPr>
          </a:lstStyle>
          <a:p>
            <a:fld id="{FAD01536-3DA9-4955-925E-779587548AEA}" type="datetimeFigureOut">
              <a:rPr lang="en-GB" smtClean="0"/>
              <a:t>12/12/2018</a:t>
            </a:fld>
            <a:endParaRPr lang="en-GB"/>
          </a:p>
        </p:txBody>
      </p:sp>
      <p:sp>
        <p:nvSpPr>
          <p:cNvPr id="4" name="Footer Placeholder 3">
            <a:extLst>
              <a:ext uri="{FF2B5EF4-FFF2-40B4-BE49-F238E27FC236}">
                <a16:creationId xmlns:a16="http://schemas.microsoft.com/office/drawing/2014/main" id="{6C9DDC30-649F-4163-AF30-81008C8BCCA4}"/>
              </a:ext>
            </a:extLst>
          </p:cNvPr>
          <p:cNvSpPr>
            <a:spLocks noGrp="1"/>
          </p:cNvSpPr>
          <p:nvPr>
            <p:ph type="ftr" sz="quarter" idx="2"/>
          </p:nvPr>
        </p:nvSpPr>
        <p:spPr>
          <a:xfrm>
            <a:off x="0" y="9431600"/>
            <a:ext cx="2940156"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694AFE4-16A5-4F63-B142-DC5701AAB53B}"/>
              </a:ext>
            </a:extLst>
          </p:cNvPr>
          <p:cNvSpPr>
            <a:spLocks noGrp="1"/>
          </p:cNvSpPr>
          <p:nvPr>
            <p:ph type="sldNum" sz="quarter" idx="3"/>
          </p:nvPr>
        </p:nvSpPr>
        <p:spPr>
          <a:xfrm>
            <a:off x="3843249" y="9431600"/>
            <a:ext cx="2940156" cy="498214"/>
          </a:xfrm>
          <a:prstGeom prst="rect">
            <a:avLst/>
          </a:prstGeom>
        </p:spPr>
        <p:txBody>
          <a:bodyPr vert="horz" lIns="91440" tIns="45720" rIns="91440" bIns="45720" rtlCol="0" anchor="b"/>
          <a:lstStyle>
            <a:lvl1pPr algn="r">
              <a:defRPr sz="1200"/>
            </a:lvl1pPr>
          </a:lstStyle>
          <a:p>
            <a:fld id="{EA2B24EF-8165-4271-86A8-97B2768BB30D}" type="slidenum">
              <a:rPr lang="en-GB" smtClean="0"/>
              <a:t>‹#›</a:t>
            </a:fld>
            <a:endParaRPr lang="en-GB"/>
          </a:p>
        </p:txBody>
      </p:sp>
    </p:spTree>
    <p:extLst>
      <p:ext uri="{BB962C8B-B14F-4D97-AF65-F5344CB8AC3E}">
        <p14:creationId xmlns:p14="http://schemas.microsoft.com/office/powerpoint/2010/main" val="3903722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56"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3249" y="0"/>
            <a:ext cx="2940156" cy="498215"/>
          </a:xfrm>
          <a:prstGeom prst="rect">
            <a:avLst/>
          </a:prstGeom>
        </p:spPr>
        <p:txBody>
          <a:bodyPr vert="horz" lIns="91440" tIns="45720" rIns="91440" bIns="45720" rtlCol="0"/>
          <a:lstStyle>
            <a:lvl1pPr algn="r">
              <a:defRPr sz="1200"/>
            </a:lvl1pPr>
          </a:lstStyle>
          <a:p>
            <a:fld id="{4ED709BD-26A4-4F6B-9429-0E1F0EABAFA4}" type="datetimeFigureOut">
              <a:rPr lang="en-GB" smtClean="0"/>
              <a:t>12/12/2018</a:t>
            </a:fld>
            <a:endParaRPr lang="en-GB"/>
          </a:p>
        </p:txBody>
      </p:sp>
      <p:sp>
        <p:nvSpPr>
          <p:cNvPr id="4" name="Slide Image Placeholder 3"/>
          <p:cNvSpPr>
            <a:spLocks noGrp="1" noRot="1" noChangeAspect="1"/>
          </p:cNvSpPr>
          <p:nvPr>
            <p:ph type="sldImg" idx="2"/>
          </p:nvPr>
        </p:nvSpPr>
        <p:spPr>
          <a:xfrm>
            <a:off x="41433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498" y="4778722"/>
            <a:ext cx="542798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0156"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3249" y="9431600"/>
            <a:ext cx="2940156" cy="498214"/>
          </a:xfrm>
          <a:prstGeom prst="rect">
            <a:avLst/>
          </a:prstGeom>
        </p:spPr>
        <p:txBody>
          <a:bodyPr vert="horz" lIns="91440" tIns="45720" rIns="91440" bIns="45720" rtlCol="0" anchor="b"/>
          <a:lstStyle>
            <a:lvl1pPr algn="r">
              <a:defRPr sz="1200"/>
            </a:lvl1pPr>
          </a:lstStyle>
          <a:p>
            <a:fld id="{810EFE0C-7C9B-49FE-AAFC-E6578A2CA3AB}" type="slidenum">
              <a:rPr lang="en-GB" smtClean="0"/>
              <a:t>‹#›</a:t>
            </a:fld>
            <a:endParaRPr lang="en-GB"/>
          </a:p>
        </p:txBody>
      </p:sp>
    </p:spTree>
    <p:extLst>
      <p:ext uri="{BB962C8B-B14F-4D97-AF65-F5344CB8AC3E}">
        <p14:creationId xmlns:p14="http://schemas.microsoft.com/office/powerpoint/2010/main" val="2688675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dirty="0"/>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pic>
        <p:nvPicPr>
          <p:cNvPr id="8" name="Picture 7">
            <a:extLst>
              <a:ext uri="{FF2B5EF4-FFF2-40B4-BE49-F238E27FC236}">
                <a16:creationId xmlns:a16="http://schemas.microsoft.com/office/drawing/2014/main" id="{738DE282-3B2B-4B6A-BB26-C028E8B25C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0004" y="5867448"/>
            <a:ext cx="2158730" cy="380952"/>
          </a:xfrm>
          <a:prstGeom prst="rect">
            <a:avLst/>
          </a:prstGeom>
        </p:spPr>
      </p:pic>
    </p:spTree>
    <p:extLst>
      <p:ext uri="{BB962C8B-B14F-4D97-AF65-F5344CB8AC3E}">
        <p14:creationId xmlns:p14="http://schemas.microsoft.com/office/powerpoint/2010/main" val="4052517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dirty="0"/>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2E3095-E264-42B6-B2C2-EA0844AEE7EB}"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8487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008059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1956781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3377448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1193504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123899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501788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55987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BCEA69C7-82B1-4221-BAC1-E018E79156E9}" type="slidenum">
              <a:rPr lang="en-GB" smtClean="0"/>
              <a:t>‹#›</a:t>
            </a:fld>
            <a:endParaRPr lang="en-GB"/>
          </a:p>
        </p:txBody>
      </p:sp>
      <p:pic>
        <p:nvPicPr>
          <p:cNvPr id="8" name="Picture 7">
            <a:extLst>
              <a:ext uri="{FF2B5EF4-FFF2-40B4-BE49-F238E27FC236}">
                <a16:creationId xmlns:a16="http://schemas.microsoft.com/office/drawing/2014/main" id="{D57ABB7E-86D2-4BC7-AFF6-78CF063D9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65320" y="5914106"/>
            <a:ext cx="2158730" cy="380952"/>
          </a:xfrm>
          <a:prstGeom prst="rect">
            <a:avLst/>
          </a:prstGeom>
        </p:spPr>
      </p:pic>
    </p:spTree>
    <p:extLst>
      <p:ext uri="{BB962C8B-B14F-4D97-AF65-F5344CB8AC3E}">
        <p14:creationId xmlns:p14="http://schemas.microsoft.com/office/powerpoint/2010/main" val="385859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2E3095-E264-42B6-B2C2-EA0844AEE7EB}" type="datetimeFigureOut">
              <a:rPr lang="en-GB" smtClean="0"/>
              <a:t>12/12/2018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63987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2E3095-E264-42B6-B2C2-EA0844AEE7EB}"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3674592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2E3095-E264-42B6-B2C2-EA0844AEE7EB}" type="datetimeFigureOut">
              <a:rPr lang="en-GB" smtClean="0"/>
              <a:t>12/12/2018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20100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2E3095-E264-42B6-B2C2-EA0844AEE7EB}" type="datetimeFigureOut">
              <a:rPr lang="en-GB" smtClean="0"/>
              <a:t>12/12/2018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71005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E3095-E264-42B6-B2C2-EA0844AEE7EB}" type="datetimeFigureOut">
              <a:rPr lang="en-GB" smtClean="0"/>
              <a:t>12/12/2018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147540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2E3095-E264-42B6-B2C2-EA0844AEE7EB}"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5740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2E3095-E264-42B6-B2C2-EA0844AEE7EB}" type="datetimeFigureOut">
              <a:rPr lang="en-GB" smtClean="0"/>
              <a:t>12/12/2018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A69C7-82B1-4221-BAC1-E018E79156E9}" type="slidenum">
              <a:rPr lang="en-GB" smtClean="0"/>
              <a:t>‹#›</a:t>
            </a:fld>
            <a:endParaRPr lang="en-GB"/>
          </a:p>
        </p:txBody>
      </p:sp>
    </p:spTree>
    <p:extLst>
      <p:ext uri="{BB962C8B-B14F-4D97-AF65-F5344CB8AC3E}">
        <p14:creationId xmlns:p14="http://schemas.microsoft.com/office/powerpoint/2010/main" val="2397634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12E3095-E264-42B6-B2C2-EA0844AEE7EB}" type="datetimeFigureOut">
              <a:rPr lang="en-GB" smtClean="0"/>
              <a:t>12/12/2018</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CEA69C7-82B1-4221-BAC1-E018E79156E9}" type="slidenum">
              <a:rPr lang="en-GB" smtClean="0"/>
              <a:t>‹#›</a:t>
            </a:fld>
            <a:endParaRPr lang="en-GB"/>
          </a:p>
        </p:txBody>
      </p:sp>
    </p:spTree>
    <p:extLst>
      <p:ext uri="{BB962C8B-B14F-4D97-AF65-F5344CB8AC3E}">
        <p14:creationId xmlns:p14="http://schemas.microsoft.com/office/powerpoint/2010/main" val="2538019709"/>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Pyotr_Ilyich_Tchaikovsk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AF7D-4F33-46F7-9A33-D90E44563011}"/>
              </a:ext>
            </a:extLst>
          </p:cNvPr>
          <p:cNvSpPr>
            <a:spLocks noGrp="1"/>
          </p:cNvSpPr>
          <p:nvPr>
            <p:ph type="title"/>
          </p:nvPr>
        </p:nvSpPr>
        <p:spPr>
          <a:xfrm>
            <a:off x="1812785" y="757191"/>
            <a:ext cx="10018713" cy="619217"/>
          </a:xfrm>
        </p:spPr>
        <p:txBody>
          <a:bodyPr>
            <a:normAutofit fontScale="90000"/>
          </a:bodyPr>
          <a:lstStyle/>
          <a:p>
            <a:pPr algn="l"/>
            <a:r>
              <a:rPr lang="en-GB" dirty="0"/>
              <a:t>Ten Metadata Problems and Solutions</a:t>
            </a:r>
          </a:p>
        </p:txBody>
      </p:sp>
      <p:sp>
        <p:nvSpPr>
          <p:cNvPr id="3" name="Content Placeholder 2">
            <a:extLst>
              <a:ext uri="{FF2B5EF4-FFF2-40B4-BE49-F238E27FC236}">
                <a16:creationId xmlns:a16="http://schemas.microsoft.com/office/drawing/2014/main" id="{066138B5-E318-4989-A226-62FA093F7C51}"/>
              </a:ext>
            </a:extLst>
          </p:cNvPr>
          <p:cNvSpPr>
            <a:spLocks noGrp="1"/>
          </p:cNvSpPr>
          <p:nvPr>
            <p:ph idx="1"/>
          </p:nvPr>
        </p:nvSpPr>
        <p:spPr>
          <a:xfrm>
            <a:off x="1484311" y="1882066"/>
            <a:ext cx="4437096" cy="3613212"/>
          </a:xfrm>
        </p:spPr>
        <p:txBody>
          <a:bodyPr>
            <a:normAutofit/>
          </a:bodyPr>
          <a:lstStyle/>
          <a:p>
            <a:r>
              <a:rPr lang="en-GB" dirty="0"/>
              <a:t>Inconsistent Artists</a:t>
            </a:r>
          </a:p>
          <a:p>
            <a:r>
              <a:rPr lang="en-GB" dirty="0"/>
              <a:t>Artist Collaborations</a:t>
            </a:r>
          </a:p>
          <a:p>
            <a:r>
              <a:rPr lang="en-GB" dirty="0"/>
              <a:t>Sorting Artists</a:t>
            </a:r>
          </a:p>
          <a:p>
            <a:r>
              <a:rPr lang="en-GB" dirty="0"/>
              <a:t>Automatic Disc Lookup</a:t>
            </a:r>
          </a:p>
          <a:p>
            <a:r>
              <a:rPr lang="en-GB" dirty="0"/>
              <a:t>Dealing with Multiple copies of album</a:t>
            </a:r>
          </a:p>
          <a:p>
            <a:endParaRPr lang="en-GB" dirty="0"/>
          </a:p>
          <a:p>
            <a:endParaRPr lang="en-GB" dirty="0"/>
          </a:p>
        </p:txBody>
      </p:sp>
      <p:sp>
        <p:nvSpPr>
          <p:cNvPr id="4" name="Content Placeholder 2">
            <a:extLst>
              <a:ext uri="{FF2B5EF4-FFF2-40B4-BE49-F238E27FC236}">
                <a16:creationId xmlns:a16="http://schemas.microsoft.com/office/drawing/2014/main" id="{8782E884-9524-44B9-B2FB-7368F6DA2E04}"/>
              </a:ext>
            </a:extLst>
          </p:cNvPr>
          <p:cNvSpPr txBox="1">
            <a:spLocks/>
          </p:cNvSpPr>
          <p:nvPr/>
        </p:nvSpPr>
        <p:spPr>
          <a:xfrm>
            <a:off x="6096000" y="1466664"/>
            <a:ext cx="4437096" cy="411887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GB" dirty="0"/>
              <a:t>Song and Album </a:t>
            </a:r>
            <a:r>
              <a:rPr lang="en-GB" dirty="0" err="1"/>
              <a:t>Identifcation</a:t>
            </a:r>
            <a:endParaRPr lang="en-GB" dirty="0"/>
          </a:p>
          <a:p>
            <a:r>
              <a:rPr lang="en-GB" dirty="0"/>
              <a:t>Identifying Classical Music</a:t>
            </a:r>
          </a:p>
          <a:p>
            <a:r>
              <a:rPr lang="en-GB" dirty="0"/>
              <a:t>Classical Music Configuration</a:t>
            </a:r>
          </a:p>
          <a:p>
            <a:r>
              <a:rPr lang="en-GB" dirty="0"/>
              <a:t>Filename not matching Metadata</a:t>
            </a:r>
          </a:p>
          <a:p>
            <a:r>
              <a:rPr lang="en-GB" dirty="0"/>
              <a:t>Metadata Consistency</a:t>
            </a:r>
          </a:p>
          <a:p>
            <a:endParaRPr lang="en-GB" dirty="0"/>
          </a:p>
        </p:txBody>
      </p:sp>
    </p:spTree>
    <p:extLst>
      <p:ext uri="{BB962C8B-B14F-4D97-AF65-F5344CB8AC3E}">
        <p14:creationId xmlns:p14="http://schemas.microsoft.com/office/powerpoint/2010/main" val="168388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109B-76C3-4A06-84B8-06F9AD350B74}"/>
              </a:ext>
            </a:extLst>
          </p:cNvPr>
          <p:cNvSpPr>
            <a:spLocks noGrp="1"/>
          </p:cNvSpPr>
          <p:nvPr>
            <p:ph type="title"/>
          </p:nvPr>
        </p:nvSpPr>
        <p:spPr>
          <a:xfrm>
            <a:off x="1785761" y="655656"/>
            <a:ext cx="10018713" cy="580292"/>
          </a:xfrm>
        </p:spPr>
        <p:txBody>
          <a:bodyPr>
            <a:normAutofit fontScale="90000"/>
          </a:bodyPr>
          <a:lstStyle/>
          <a:p>
            <a:pPr algn="l"/>
            <a:r>
              <a:rPr lang="en-GB" dirty="0"/>
              <a:t>Solution 4:Automatic Release Lookup</a:t>
            </a:r>
          </a:p>
        </p:txBody>
      </p:sp>
      <p:sp>
        <p:nvSpPr>
          <p:cNvPr id="3" name="Content Placeholder 2">
            <a:extLst>
              <a:ext uri="{FF2B5EF4-FFF2-40B4-BE49-F238E27FC236}">
                <a16:creationId xmlns:a16="http://schemas.microsoft.com/office/drawing/2014/main" id="{68753D59-392E-49DF-8355-7A9EE850B118}"/>
              </a:ext>
            </a:extLst>
          </p:cNvPr>
          <p:cNvSpPr>
            <a:spLocks noGrp="1"/>
          </p:cNvSpPr>
          <p:nvPr>
            <p:ph idx="1"/>
          </p:nvPr>
        </p:nvSpPr>
        <p:spPr>
          <a:xfrm>
            <a:off x="1785761" y="2013856"/>
            <a:ext cx="10018713" cy="3124201"/>
          </a:xfrm>
        </p:spPr>
        <p:txBody>
          <a:bodyPr>
            <a:noAutofit/>
          </a:bodyPr>
          <a:lstStyle/>
          <a:p>
            <a:r>
              <a:rPr lang="en-GB" dirty="0"/>
              <a:t>We match to </a:t>
            </a:r>
            <a:r>
              <a:rPr lang="en-GB" i="1" dirty="0"/>
              <a:t>Releases</a:t>
            </a:r>
            <a:r>
              <a:rPr lang="en-GB" dirty="0"/>
              <a:t> not </a:t>
            </a:r>
            <a:r>
              <a:rPr lang="en-GB" i="1" dirty="0"/>
              <a:t>Discs</a:t>
            </a:r>
          </a:p>
          <a:p>
            <a:r>
              <a:rPr lang="en-GB" dirty="0"/>
              <a:t>Understands that all files in folder could be multidisc album, and that sub folders likely to represent discs within multidisc album</a:t>
            </a:r>
          </a:p>
          <a:p>
            <a:r>
              <a:rPr lang="en-GB" dirty="0"/>
              <a:t>Uses </a:t>
            </a:r>
            <a:r>
              <a:rPr lang="en-GB" i="1" dirty="0"/>
              <a:t>Acoustic Fingerprinting</a:t>
            </a:r>
            <a:r>
              <a:rPr lang="en-GB" dirty="0"/>
              <a:t>  this listens to the music rather than just basing on track lengths on album</a:t>
            </a:r>
          </a:p>
          <a:p>
            <a:r>
              <a:rPr lang="en-GB" dirty="0"/>
              <a:t>Works for releases of any lengths i.e. singles.</a:t>
            </a:r>
          </a:p>
          <a:p>
            <a:r>
              <a:rPr lang="en-GB" dirty="0"/>
              <a:t>Combine this with existing metadata (including track lengths) and folder structure to ensure it is a valid match.</a:t>
            </a:r>
          </a:p>
          <a:p>
            <a:r>
              <a:rPr lang="en-GB" dirty="0"/>
              <a:t>Properly add </a:t>
            </a:r>
            <a:r>
              <a:rPr lang="en-GB" i="1" dirty="0"/>
              <a:t>Disc No</a:t>
            </a:r>
            <a:r>
              <a:rPr lang="en-GB" dirty="0"/>
              <a:t>, </a:t>
            </a:r>
            <a:r>
              <a:rPr lang="en-GB" i="1" dirty="0"/>
              <a:t>Disc Total</a:t>
            </a:r>
            <a:r>
              <a:rPr lang="en-GB" dirty="0"/>
              <a:t> and </a:t>
            </a:r>
            <a:r>
              <a:rPr lang="en-GB" i="1" dirty="0"/>
              <a:t>Disc </a:t>
            </a:r>
            <a:r>
              <a:rPr lang="en-GB" i="1" dirty="0" err="1"/>
              <a:t>SubTitle</a:t>
            </a:r>
            <a:r>
              <a:rPr lang="en-GB" i="1" dirty="0"/>
              <a:t> </a:t>
            </a:r>
            <a:r>
              <a:rPr lang="en-GB" dirty="0"/>
              <a:t>fields</a:t>
            </a:r>
          </a:p>
        </p:txBody>
      </p:sp>
    </p:spTree>
    <p:extLst>
      <p:ext uri="{BB962C8B-B14F-4D97-AF65-F5344CB8AC3E}">
        <p14:creationId xmlns:p14="http://schemas.microsoft.com/office/powerpoint/2010/main" val="835089689"/>
      </p:ext>
    </p:extLst>
  </p:cSld>
  <p:clrMapOvr>
    <a:masterClrMapping/>
  </p:clrMapOvr>
  <mc:AlternateContent xmlns:mc="http://schemas.openxmlformats.org/markup-compatibility/2006" xmlns:p14="http://schemas.microsoft.com/office/powerpoint/2010/main">
    <mc:Choice Requires="p14">
      <p:transition spd="slow" p14:dur="1250" advTm="13715">
        <p14:flip dir="r"/>
      </p:transition>
    </mc:Choice>
    <mc:Fallback xmlns="">
      <p:transition spd="slow" advTm="13715">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6A308-05B0-4E1C-87A9-189D0C7FBB5A}"/>
              </a:ext>
            </a:extLst>
          </p:cNvPr>
          <p:cNvSpPr>
            <a:spLocks noGrp="1"/>
          </p:cNvSpPr>
          <p:nvPr>
            <p:ph type="title"/>
          </p:nvPr>
        </p:nvSpPr>
        <p:spPr>
          <a:xfrm>
            <a:off x="1775713" y="665703"/>
            <a:ext cx="10018713" cy="540099"/>
          </a:xfrm>
        </p:spPr>
        <p:txBody>
          <a:bodyPr>
            <a:normAutofit fontScale="90000"/>
          </a:bodyPr>
          <a:lstStyle/>
          <a:p>
            <a:pPr algn="l"/>
            <a:r>
              <a:rPr lang="en-GB" dirty="0"/>
              <a:t>Problem 5:Dealing with Multiple Copies</a:t>
            </a:r>
          </a:p>
        </p:txBody>
      </p:sp>
      <p:sp>
        <p:nvSpPr>
          <p:cNvPr id="3" name="Content Placeholder 2">
            <a:extLst>
              <a:ext uri="{FF2B5EF4-FFF2-40B4-BE49-F238E27FC236}">
                <a16:creationId xmlns:a16="http://schemas.microsoft.com/office/drawing/2014/main" id="{7213AFDC-4EE6-49D1-BB59-7CD26986A66E}"/>
              </a:ext>
            </a:extLst>
          </p:cNvPr>
          <p:cNvSpPr>
            <a:spLocks noGrp="1"/>
          </p:cNvSpPr>
          <p:nvPr>
            <p:ph idx="1"/>
          </p:nvPr>
        </p:nvSpPr>
        <p:spPr>
          <a:xfrm>
            <a:off x="1775713" y="2013857"/>
            <a:ext cx="10018713" cy="3124201"/>
          </a:xfrm>
        </p:spPr>
        <p:txBody>
          <a:bodyPr>
            <a:noAutofit/>
          </a:bodyPr>
          <a:lstStyle/>
          <a:p>
            <a:r>
              <a:rPr lang="en-GB" dirty="0"/>
              <a:t>If using automatic matching can end up with multiple files with identical metadata</a:t>
            </a:r>
          </a:p>
          <a:p>
            <a:r>
              <a:rPr lang="en-GB" dirty="0"/>
              <a:t>Hi-Res and non Hi-Res versions of same album</a:t>
            </a:r>
          </a:p>
          <a:p>
            <a:r>
              <a:rPr lang="en-GB" dirty="0"/>
              <a:t>Lossless and lossy version of same album for portable devices</a:t>
            </a:r>
          </a:p>
          <a:p>
            <a:r>
              <a:rPr lang="en-GB" dirty="0"/>
              <a:t>Singles and albums may have same name</a:t>
            </a:r>
          </a:p>
          <a:p>
            <a:r>
              <a:rPr lang="en-GB" dirty="0"/>
              <a:t>Box Sets, may want to see sub disc titles</a:t>
            </a:r>
          </a:p>
          <a:p>
            <a:r>
              <a:rPr lang="en-GB" dirty="0"/>
              <a:t>This causes issue when browsing and searching</a:t>
            </a:r>
          </a:p>
        </p:txBody>
      </p:sp>
    </p:spTree>
    <p:extLst>
      <p:ext uri="{BB962C8B-B14F-4D97-AF65-F5344CB8AC3E}">
        <p14:creationId xmlns:p14="http://schemas.microsoft.com/office/powerpoint/2010/main" val="2633956315"/>
      </p:ext>
    </p:extLst>
  </p:cSld>
  <p:clrMapOvr>
    <a:masterClrMapping/>
  </p:clrMapOvr>
  <p:transition spd="slow" advTm="7074">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7A986-887D-48A8-BB69-DDDA31479AC8}"/>
              </a:ext>
            </a:extLst>
          </p:cNvPr>
          <p:cNvSpPr>
            <a:spLocks noGrp="1"/>
          </p:cNvSpPr>
          <p:nvPr>
            <p:ph type="title"/>
          </p:nvPr>
        </p:nvSpPr>
        <p:spPr>
          <a:xfrm>
            <a:off x="1775713" y="723482"/>
            <a:ext cx="10018713" cy="499067"/>
          </a:xfrm>
        </p:spPr>
        <p:txBody>
          <a:bodyPr>
            <a:normAutofit fontScale="90000"/>
          </a:bodyPr>
          <a:lstStyle/>
          <a:p>
            <a:pPr algn="l"/>
            <a:r>
              <a:rPr lang="en-GB" dirty="0"/>
              <a:t>Solution 5:Dealing with Multiple Copies	</a:t>
            </a:r>
          </a:p>
        </p:txBody>
      </p:sp>
      <p:sp>
        <p:nvSpPr>
          <p:cNvPr id="3" name="Content Placeholder 2">
            <a:extLst>
              <a:ext uri="{FF2B5EF4-FFF2-40B4-BE49-F238E27FC236}">
                <a16:creationId xmlns:a16="http://schemas.microsoft.com/office/drawing/2014/main" id="{3509E758-CF20-417C-8675-A963430B057A}"/>
              </a:ext>
            </a:extLst>
          </p:cNvPr>
          <p:cNvSpPr>
            <a:spLocks noGrp="1"/>
          </p:cNvSpPr>
          <p:nvPr>
            <p:ph idx="1"/>
          </p:nvPr>
        </p:nvSpPr>
        <p:spPr>
          <a:xfrm>
            <a:off x="1775713" y="1752599"/>
            <a:ext cx="10018713" cy="3124201"/>
          </a:xfrm>
        </p:spPr>
        <p:txBody>
          <a:bodyPr/>
          <a:lstStyle/>
          <a:p>
            <a:r>
              <a:rPr lang="en-GB" dirty="0"/>
              <a:t>Differentiate between Singles , Albums by adding (single, EP) to name</a:t>
            </a:r>
          </a:p>
          <a:p>
            <a:r>
              <a:rPr lang="en-GB" dirty="0"/>
              <a:t>Can auto identify hi-res (24bit) albums add </a:t>
            </a:r>
            <a:r>
              <a:rPr lang="en-GB" dirty="0" err="1"/>
              <a:t>add</a:t>
            </a:r>
            <a:r>
              <a:rPr lang="en-GB" dirty="0"/>
              <a:t> [HD] to album name</a:t>
            </a:r>
          </a:p>
          <a:p>
            <a:r>
              <a:rPr lang="en-GB" dirty="0"/>
              <a:t>Can add audio format to album name </a:t>
            </a:r>
            <a:r>
              <a:rPr lang="en-GB" dirty="0" err="1"/>
              <a:t>e.g</a:t>
            </a:r>
            <a:r>
              <a:rPr lang="en-GB" dirty="0"/>
              <a:t> (</a:t>
            </a:r>
            <a:r>
              <a:rPr lang="en-GB" dirty="0" err="1"/>
              <a:t>flac</a:t>
            </a:r>
            <a:r>
              <a:rPr lang="en-GB" dirty="0"/>
              <a:t>)</a:t>
            </a:r>
          </a:p>
          <a:p>
            <a:r>
              <a:rPr lang="en-GB" dirty="0"/>
              <a:t>Include/exclude disc sub titles from album name</a:t>
            </a:r>
          </a:p>
          <a:p>
            <a:endParaRPr lang="en-GB" dirty="0"/>
          </a:p>
        </p:txBody>
      </p:sp>
    </p:spTree>
    <p:extLst>
      <p:ext uri="{BB962C8B-B14F-4D97-AF65-F5344CB8AC3E}">
        <p14:creationId xmlns:p14="http://schemas.microsoft.com/office/powerpoint/2010/main" val="25965778"/>
      </p:ext>
    </p:extLst>
  </p:cSld>
  <p:clrMapOvr>
    <a:masterClrMapping/>
  </p:clrMapOvr>
  <mc:AlternateContent xmlns:mc="http://schemas.openxmlformats.org/markup-compatibility/2006" xmlns:p14="http://schemas.microsoft.com/office/powerpoint/2010/main">
    <mc:Choice Requires="p14">
      <p:transition spd="slow" p14:dur="1250" advTm="12764">
        <p14:flip dir="r"/>
      </p:transition>
    </mc:Choice>
    <mc:Fallback xmlns="">
      <p:transition spd="slow" advTm="12764">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323AD33-D4D6-4602-ABFE-03015C70C7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8032" y="1547447"/>
            <a:ext cx="7126162" cy="4637207"/>
          </a:xfrm>
          <a:prstGeom prst="rect">
            <a:avLst/>
          </a:prstGeom>
        </p:spPr>
      </p:pic>
      <p:sp>
        <p:nvSpPr>
          <p:cNvPr id="4" name="TextBox 3">
            <a:extLst>
              <a:ext uri="{FF2B5EF4-FFF2-40B4-BE49-F238E27FC236}">
                <a16:creationId xmlns:a16="http://schemas.microsoft.com/office/drawing/2014/main" id="{C6FDE078-D46B-4864-A97D-8A56061C1C56}"/>
              </a:ext>
            </a:extLst>
          </p:cNvPr>
          <p:cNvSpPr txBox="1"/>
          <p:nvPr/>
        </p:nvSpPr>
        <p:spPr>
          <a:xfrm>
            <a:off x="1725805" y="542718"/>
            <a:ext cx="7458389" cy="646331"/>
          </a:xfrm>
          <a:prstGeom prst="rect">
            <a:avLst/>
          </a:prstGeom>
          <a:noFill/>
        </p:spPr>
        <p:txBody>
          <a:bodyPr wrap="square" rtlCol="0">
            <a:spAutoFit/>
          </a:bodyPr>
          <a:lstStyle/>
          <a:p>
            <a:r>
              <a:rPr lang="en-GB" sz="3600" dirty="0"/>
              <a:t>Release Options</a:t>
            </a:r>
          </a:p>
        </p:txBody>
      </p:sp>
    </p:spTree>
    <p:extLst>
      <p:ext uri="{BB962C8B-B14F-4D97-AF65-F5344CB8AC3E}">
        <p14:creationId xmlns:p14="http://schemas.microsoft.com/office/powerpoint/2010/main" val="3444399594"/>
      </p:ext>
    </p:extLst>
  </p:cSld>
  <p:clrMapOvr>
    <a:masterClrMapping/>
  </p:clrMapOvr>
  <mc:AlternateContent xmlns:mc="http://schemas.openxmlformats.org/markup-compatibility/2006" xmlns:p14="http://schemas.microsoft.com/office/powerpoint/2010/main">
    <mc:Choice Requires="p14">
      <p:transition spd="slow" p14:dur="1250" advTm="9419">
        <p14:flip dir="r"/>
      </p:transition>
    </mc:Choice>
    <mc:Fallback xmlns="">
      <p:transition spd="slow" advTm="9419">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B74B1-ED0E-4241-A6E1-9995E4C36969}"/>
              </a:ext>
            </a:extLst>
          </p:cNvPr>
          <p:cNvSpPr>
            <a:spLocks noGrp="1"/>
          </p:cNvSpPr>
          <p:nvPr>
            <p:ph type="title"/>
          </p:nvPr>
        </p:nvSpPr>
        <p:spPr>
          <a:xfrm>
            <a:off x="1785761" y="695849"/>
            <a:ext cx="10018713" cy="509954"/>
          </a:xfrm>
        </p:spPr>
        <p:txBody>
          <a:bodyPr>
            <a:normAutofit fontScale="90000"/>
          </a:bodyPr>
          <a:lstStyle/>
          <a:p>
            <a:pPr algn="l"/>
            <a:r>
              <a:rPr lang="en-GB" dirty="0"/>
              <a:t>Artist and Release Entities</a:t>
            </a:r>
          </a:p>
        </p:txBody>
      </p:sp>
      <p:sp>
        <p:nvSpPr>
          <p:cNvPr id="3" name="Content Placeholder 2">
            <a:extLst>
              <a:ext uri="{FF2B5EF4-FFF2-40B4-BE49-F238E27FC236}">
                <a16:creationId xmlns:a16="http://schemas.microsoft.com/office/drawing/2014/main" id="{8BD4EAD3-7CEE-4203-A46A-42C518C803E0}"/>
              </a:ext>
            </a:extLst>
          </p:cNvPr>
          <p:cNvSpPr>
            <a:spLocks noGrp="1"/>
          </p:cNvSpPr>
          <p:nvPr>
            <p:ph idx="1"/>
          </p:nvPr>
        </p:nvSpPr>
        <p:spPr>
          <a:xfrm>
            <a:off x="1785760" y="1983711"/>
            <a:ext cx="10018713" cy="3124201"/>
          </a:xfrm>
        </p:spPr>
        <p:txBody>
          <a:bodyPr/>
          <a:lstStyle/>
          <a:p>
            <a:r>
              <a:rPr lang="en-GB" dirty="0"/>
              <a:t>We use </a:t>
            </a:r>
            <a:r>
              <a:rPr lang="en-GB" dirty="0" err="1"/>
              <a:t>MusicBrainz</a:t>
            </a:r>
            <a:r>
              <a:rPr lang="en-GB" dirty="0"/>
              <a:t> Artist and Release Entities, </a:t>
            </a:r>
            <a:r>
              <a:rPr lang="en-GB" dirty="0" err="1"/>
              <a:t>defacto</a:t>
            </a:r>
            <a:r>
              <a:rPr lang="en-GB" dirty="0"/>
              <a:t> standard used by Microsoft, Google, BBC, Spotify and last.fm</a:t>
            </a:r>
          </a:p>
          <a:p>
            <a:r>
              <a:rPr lang="en-GB" dirty="0"/>
              <a:t>But our database cross references </a:t>
            </a:r>
            <a:r>
              <a:rPr lang="en-GB" b="1" dirty="0" err="1"/>
              <a:t>MusicBrainz</a:t>
            </a:r>
            <a:r>
              <a:rPr lang="en-GB" dirty="0"/>
              <a:t> and </a:t>
            </a:r>
            <a:r>
              <a:rPr lang="en-GB" b="1" dirty="0" err="1"/>
              <a:t>Discogs</a:t>
            </a:r>
            <a:r>
              <a:rPr lang="en-GB" dirty="0"/>
              <a:t>, so we can use </a:t>
            </a:r>
            <a:r>
              <a:rPr lang="en-GB" dirty="0" err="1"/>
              <a:t>MusicBrainz</a:t>
            </a:r>
            <a:r>
              <a:rPr lang="en-GB" dirty="0"/>
              <a:t> artists even when we have only matched to a </a:t>
            </a:r>
            <a:r>
              <a:rPr lang="en-GB" dirty="0" err="1"/>
              <a:t>Discogs</a:t>
            </a:r>
            <a:r>
              <a:rPr lang="en-GB" dirty="0"/>
              <a:t> release.</a:t>
            </a:r>
          </a:p>
          <a:p>
            <a:r>
              <a:rPr lang="en-GB" dirty="0"/>
              <a:t>The data in </a:t>
            </a:r>
            <a:r>
              <a:rPr lang="en-GB" dirty="0" err="1"/>
              <a:t>MusicBrainz</a:t>
            </a:r>
            <a:r>
              <a:rPr lang="en-GB" dirty="0"/>
              <a:t> can be easily edited, and there is a full audit trail so if any errors are found they can be fixed properly by anyone.</a:t>
            </a:r>
          </a:p>
          <a:p>
            <a:pPr marL="0" indent="0">
              <a:buNone/>
            </a:pPr>
            <a:endParaRPr lang="en-GB" dirty="0"/>
          </a:p>
        </p:txBody>
      </p:sp>
    </p:spTree>
    <p:extLst>
      <p:ext uri="{BB962C8B-B14F-4D97-AF65-F5344CB8AC3E}">
        <p14:creationId xmlns:p14="http://schemas.microsoft.com/office/powerpoint/2010/main" val="3790550499"/>
      </p:ext>
    </p:extLst>
  </p:cSld>
  <p:clrMapOvr>
    <a:masterClrMapping/>
  </p:clrMapOvr>
  <mc:AlternateContent xmlns:mc="http://schemas.openxmlformats.org/markup-compatibility/2006" xmlns:p14="http://schemas.microsoft.com/office/powerpoint/2010/main">
    <mc:Choice Requires="p14">
      <p:transition spd="slow" p14:dur="1250" advTm="11887">
        <p14:flip dir="r"/>
      </p:transition>
    </mc:Choice>
    <mc:Fallback xmlns="">
      <p:transition spd="slow" advTm="11887">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BAFB0-749B-40DF-B764-88AE5316B0B3}"/>
              </a:ext>
            </a:extLst>
          </p:cNvPr>
          <p:cNvSpPr>
            <a:spLocks noGrp="1"/>
          </p:cNvSpPr>
          <p:nvPr>
            <p:ph type="title"/>
          </p:nvPr>
        </p:nvSpPr>
        <p:spPr>
          <a:xfrm>
            <a:off x="1785762" y="645607"/>
            <a:ext cx="10018713" cy="509954"/>
          </a:xfrm>
        </p:spPr>
        <p:txBody>
          <a:bodyPr>
            <a:normAutofit fontScale="90000"/>
          </a:bodyPr>
          <a:lstStyle/>
          <a:p>
            <a:pPr algn="l"/>
            <a:r>
              <a:rPr lang="en-GB" dirty="0"/>
              <a:t>Problems Handling Classical music</a:t>
            </a:r>
          </a:p>
        </p:txBody>
      </p:sp>
      <p:sp>
        <p:nvSpPr>
          <p:cNvPr id="3" name="Content Placeholder 2">
            <a:extLst>
              <a:ext uri="{FF2B5EF4-FFF2-40B4-BE49-F238E27FC236}">
                <a16:creationId xmlns:a16="http://schemas.microsoft.com/office/drawing/2014/main" id="{377613AD-1C48-4934-9E3D-73A8ED3450EF}"/>
              </a:ext>
            </a:extLst>
          </p:cNvPr>
          <p:cNvSpPr>
            <a:spLocks noGrp="1"/>
          </p:cNvSpPr>
          <p:nvPr>
            <p:ph idx="1"/>
          </p:nvPr>
        </p:nvSpPr>
        <p:spPr>
          <a:xfrm>
            <a:off x="1785762" y="1322774"/>
            <a:ext cx="10018713" cy="3814114"/>
          </a:xfrm>
        </p:spPr>
        <p:txBody>
          <a:bodyPr>
            <a:normAutofit lnSpcReduction="10000"/>
          </a:bodyPr>
          <a:lstStyle/>
          <a:p>
            <a:r>
              <a:rPr lang="en-GB" dirty="0"/>
              <a:t>Classical music has features that means it needs to be handled differently to Pop/Rock music</a:t>
            </a:r>
          </a:p>
          <a:p>
            <a:r>
              <a:rPr lang="en-GB" dirty="0"/>
              <a:t>There is not a single artist, usually comprises conductor, performers and orchestras.</a:t>
            </a:r>
          </a:p>
          <a:p>
            <a:r>
              <a:rPr lang="en-GB" dirty="0"/>
              <a:t>The composer is not usually involved with the recording, and may have died long ago !</a:t>
            </a:r>
          </a:p>
          <a:p>
            <a:r>
              <a:rPr lang="en-GB" dirty="0"/>
              <a:t>But most databases and tools have been designed primarily with only Rock/Pop music in mind.</a:t>
            </a:r>
          </a:p>
          <a:p>
            <a:r>
              <a:rPr lang="en-GB" dirty="0"/>
              <a:t>Within an Album </a:t>
            </a:r>
            <a:r>
              <a:rPr lang="en-GB" i="1" dirty="0"/>
              <a:t>Movements</a:t>
            </a:r>
            <a:r>
              <a:rPr lang="en-GB" dirty="0"/>
              <a:t> and </a:t>
            </a:r>
            <a:r>
              <a:rPr lang="en-GB" i="1" dirty="0"/>
              <a:t>Works</a:t>
            </a:r>
            <a:r>
              <a:rPr lang="en-GB" dirty="0"/>
              <a:t> are as important as </a:t>
            </a:r>
            <a:r>
              <a:rPr lang="en-GB" i="1" dirty="0"/>
              <a:t>Tracks</a:t>
            </a:r>
          </a:p>
        </p:txBody>
      </p:sp>
    </p:spTree>
    <p:extLst>
      <p:ext uri="{BB962C8B-B14F-4D97-AF65-F5344CB8AC3E}">
        <p14:creationId xmlns:p14="http://schemas.microsoft.com/office/powerpoint/2010/main" val="2151775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2059">
        <p15:prstTrans prst="wind"/>
      </p:transition>
    </mc:Choice>
    <mc:Fallback xmlns="">
      <p:transition spd="slow" advTm="22059">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AA409-573B-46B9-BA89-FE24C7188096}"/>
              </a:ext>
            </a:extLst>
          </p:cNvPr>
          <p:cNvSpPr>
            <a:spLocks noGrp="1"/>
          </p:cNvSpPr>
          <p:nvPr>
            <p:ph type="title"/>
          </p:nvPr>
        </p:nvSpPr>
        <p:spPr>
          <a:xfrm>
            <a:off x="1805858" y="695849"/>
            <a:ext cx="10018713" cy="540099"/>
          </a:xfrm>
        </p:spPr>
        <p:txBody>
          <a:bodyPr>
            <a:normAutofit fontScale="90000"/>
          </a:bodyPr>
          <a:lstStyle/>
          <a:p>
            <a:pPr algn="l"/>
            <a:r>
              <a:rPr lang="en-GB" dirty="0"/>
              <a:t>Problem 6:Identifying Classical Music</a:t>
            </a:r>
          </a:p>
        </p:txBody>
      </p:sp>
      <p:sp>
        <p:nvSpPr>
          <p:cNvPr id="3" name="Content Placeholder 2">
            <a:extLst>
              <a:ext uri="{FF2B5EF4-FFF2-40B4-BE49-F238E27FC236}">
                <a16:creationId xmlns:a16="http://schemas.microsoft.com/office/drawing/2014/main" id="{20D61DC7-B750-4292-9AD1-64FD016A8ED7}"/>
              </a:ext>
            </a:extLst>
          </p:cNvPr>
          <p:cNvSpPr>
            <a:spLocks noGrp="1"/>
          </p:cNvSpPr>
          <p:nvPr>
            <p:ph idx="1"/>
          </p:nvPr>
        </p:nvSpPr>
        <p:spPr>
          <a:xfrm>
            <a:off x="1805858" y="1235949"/>
            <a:ext cx="10018713" cy="3755152"/>
          </a:xfrm>
        </p:spPr>
        <p:txBody>
          <a:bodyPr/>
          <a:lstStyle/>
          <a:p>
            <a:r>
              <a:rPr lang="en-GB" dirty="0"/>
              <a:t>The major databases do not have a flag to indicate if a release is a Classical release</a:t>
            </a:r>
          </a:p>
          <a:p>
            <a:r>
              <a:rPr lang="en-GB" dirty="0"/>
              <a:t>There is inconsistency in how Classical releases are added</a:t>
            </a:r>
          </a:p>
          <a:p>
            <a:pPr lvl="1"/>
            <a:r>
              <a:rPr lang="en-GB" dirty="0" err="1"/>
              <a:t>MusicBrainz</a:t>
            </a:r>
            <a:r>
              <a:rPr lang="en-GB" dirty="0"/>
              <a:t> supports the extra metadata that Classical releases require but the interface for adding data is poor. </a:t>
            </a:r>
          </a:p>
          <a:p>
            <a:pPr lvl="1"/>
            <a:r>
              <a:rPr lang="en-GB" dirty="0" err="1"/>
              <a:t>Discogs</a:t>
            </a:r>
            <a:r>
              <a:rPr lang="en-GB" dirty="0"/>
              <a:t> does not provide additional fields to properly capture the additional classical data.</a:t>
            </a:r>
          </a:p>
        </p:txBody>
      </p:sp>
    </p:spTree>
    <p:extLst>
      <p:ext uri="{BB962C8B-B14F-4D97-AF65-F5344CB8AC3E}">
        <p14:creationId xmlns:p14="http://schemas.microsoft.com/office/powerpoint/2010/main" val="3759182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4069">
        <p15:prstTrans prst="fracture"/>
      </p:transition>
    </mc:Choice>
    <mc:Fallback xmlns="">
      <p:transition spd="slow" advTm="14069">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7C9DD-8C27-4D95-80ED-078EB7809060}"/>
              </a:ext>
            </a:extLst>
          </p:cNvPr>
          <p:cNvSpPr>
            <a:spLocks noGrp="1"/>
          </p:cNvSpPr>
          <p:nvPr>
            <p:ph type="title"/>
          </p:nvPr>
        </p:nvSpPr>
        <p:spPr>
          <a:xfrm>
            <a:off x="1815906" y="600546"/>
            <a:ext cx="9561844" cy="625353"/>
          </a:xfrm>
        </p:spPr>
        <p:txBody>
          <a:bodyPr>
            <a:normAutofit fontScale="90000"/>
          </a:bodyPr>
          <a:lstStyle/>
          <a:p>
            <a:pPr algn="l"/>
            <a:r>
              <a:rPr lang="en-GB" dirty="0"/>
              <a:t>Solution 6:An Algorithm to Identify Classical </a:t>
            </a:r>
          </a:p>
        </p:txBody>
      </p:sp>
      <p:sp>
        <p:nvSpPr>
          <p:cNvPr id="3" name="Content Placeholder 2">
            <a:extLst>
              <a:ext uri="{FF2B5EF4-FFF2-40B4-BE49-F238E27FC236}">
                <a16:creationId xmlns:a16="http://schemas.microsoft.com/office/drawing/2014/main" id="{F2C14CBE-A918-45A1-B88C-68B086E8F8DF}"/>
              </a:ext>
            </a:extLst>
          </p:cNvPr>
          <p:cNvSpPr>
            <a:spLocks noGrp="1"/>
          </p:cNvSpPr>
          <p:nvPr>
            <p:ph idx="1"/>
          </p:nvPr>
        </p:nvSpPr>
        <p:spPr>
          <a:xfrm>
            <a:off x="1815906" y="1225900"/>
            <a:ext cx="10018713" cy="3922206"/>
          </a:xfrm>
        </p:spPr>
        <p:txBody>
          <a:bodyPr>
            <a:normAutofit/>
          </a:bodyPr>
          <a:lstStyle/>
          <a:p>
            <a:r>
              <a:rPr lang="en-GB" dirty="0" err="1"/>
              <a:t>SongKong</a:t>
            </a:r>
            <a:r>
              <a:rPr lang="en-GB" dirty="0"/>
              <a:t> uses an advanced algorithm to identify if a release is actually classical, it considers the following to decide if Classical:</a:t>
            </a:r>
          </a:p>
          <a:p>
            <a:pPr lvl="1"/>
            <a:r>
              <a:rPr lang="en-GB" dirty="0"/>
              <a:t>Known classical composers, conductors and performers</a:t>
            </a:r>
          </a:p>
          <a:p>
            <a:pPr lvl="1"/>
            <a:r>
              <a:rPr lang="en-GB" dirty="0"/>
              <a:t>Identifying works and movements</a:t>
            </a:r>
          </a:p>
          <a:p>
            <a:pPr lvl="1"/>
            <a:r>
              <a:rPr lang="en-GB" dirty="0"/>
              <a:t>Known Classical Record Labels</a:t>
            </a:r>
          </a:p>
          <a:p>
            <a:pPr lvl="1"/>
            <a:r>
              <a:rPr lang="en-GB" dirty="0"/>
              <a:t>Parsing Titles for items such as Opus numbers </a:t>
            </a:r>
          </a:p>
          <a:p>
            <a:r>
              <a:rPr lang="en-GB" dirty="0"/>
              <a:t>We also provide an user configurable exception list for those edge cases that are incorrectly categorized.</a:t>
            </a:r>
          </a:p>
        </p:txBody>
      </p:sp>
    </p:spTree>
    <p:extLst>
      <p:ext uri="{BB962C8B-B14F-4D97-AF65-F5344CB8AC3E}">
        <p14:creationId xmlns:p14="http://schemas.microsoft.com/office/powerpoint/2010/main" val="3991786600"/>
      </p:ext>
    </p:extLst>
  </p:cSld>
  <p:clrMapOvr>
    <a:masterClrMapping/>
  </p:clrMapOvr>
  <mc:AlternateContent xmlns:mc="http://schemas.openxmlformats.org/markup-compatibility/2006" xmlns:p14="http://schemas.microsoft.com/office/powerpoint/2010/main">
    <mc:Choice Requires="p14">
      <p:transition spd="slow" p14:dur="1250" advTm="6407">
        <p14:flip dir="r"/>
      </p:transition>
    </mc:Choice>
    <mc:Fallback xmlns="">
      <p:transition spd="slow" advTm="6407">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0B4BB-F798-423E-A435-AFB6552BE3CF}"/>
              </a:ext>
            </a:extLst>
          </p:cNvPr>
          <p:cNvSpPr>
            <a:spLocks noGrp="1"/>
          </p:cNvSpPr>
          <p:nvPr>
            <p:ph type="title"/>
          </p:nvPr>
        </p:nvSpPr>
        <p:spPr>
          <a:xfrm>
            <a:off x="1785762" y="725993"/>
            <a:ext cx="10018713" cy="499905"/>
          </a:xfrm>
        </p:spPr>
        <p:txBody>
          <a:bodyPr>
            <a:normAutofit fontScale="90000"/>
          </a:bodyPr>
          <a:lstStyle/>
          <a:p>
            <a:pPr algn="l"/>
            <a:r>
              <a:rPr lang="en-GB" dirty="0"/>
              <a:t>Problem 7:Configuring Classical Releases</a:t>
            </a:r>
          </a:p>
        </p:txBody>
      </p:sp>
      <p:sp>
        <p:nvSpPr>
          <p:cNvPr id="3" name="Content Placeholder 2">
            <a:extLst>
              <a:ext uri="{FF2B5EF4-FFF2-40B4-BE49-F238E27FC236}">
                <a16:creationId xmlns:a16="http://schemas.microsoft.com/office/drawing/2014/main" id="{8C064648-9A18-4255-9ABC-BD9B5AF1246A}"/>
              </a:ext>
            </a:extLst>
          </p:cNvPr>
          <p:cNvSpPr>
            <a:spLocks noGrp="1"/>
          </p:cNvSpPr>
          <p:nvPr>
            <p:ph idx="1"/>
          </p:nvPr>
        </p:nvSpPr>
        <p:spPr>
          <a:xfrm>
            <a:off x="1785762" y="1310472"/>
            <a:ext cx="10018713" cy="3124201"/>
          </a:xfrm>
        </p:spPr>
        <p:txBody>
          <a:bodyPr/>
          <a:lstStyle/>
          <a:p>
            <a:r>
              <a:rPr lang="en-GB" dirty="0"/>
              <a:t>What should the artist be set to ?</a:t>
            </a:r>
          </a:p>
          <a:p>
            <a:r>
              <a:rPr lang="en-GB" dirty="0"/>
              <a:t>How do we capture information such as the orchestra or soloist performers ?</a:t>
            </a:r>
          </a:p>
          <a:p>
            <a:r>
              <a:rPr lang="en-GB" dirty="0"/>
              <a:t>How do we group tracks by works and movements ?</a:t>
            </a:r>
          </a:p>
        </p:txBody>
      </p:sp>
    </p:spTree>
    <p:extLst>
      <p:ext uri="{BB962C8B-B14F-4D97-AF65-F5344CB8AC3E}">
        <p14:creationId xmlns:p14="http://schemas.microsoft.com/office/powerpoint/2010/main" val="4198255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1427">
        <p15:prstTrans prst="fracture"/>
      </p:transition>
    </mc:Choice>
    <mc:Fallback xmlns="">
      <p:transition spd="slow" advTm="11427">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0B09-795A-4F62-902F-9F689EC25B92}"/>
              </a:ext>
            </a:extLst>
          </p:cNvPr>
          <p:cNvSpPr>
            <a:spLocks noGrp="1"/>
          </p:cNvSpPr>
          <p:nvPr>
            <p:ph type="title"/>
          </p:nvPr>
        </p:nvSpPr>
        <p:spPr>
          <a:xfrm>
            <a:off x="1795810" y="685801"/>
            <a:ext cx="10018713" cy="560196"/>
          </a:xfrm>
        </p:spPr>
        <p:txBody>
          <a:bodyPr>
            <a:normAutofit fontScale="90000"/>
          </a:bodyPr>
          <a:lstStyle/>
          <a:p>
            <a:pPr algn="l"/>
            <a:r>
              <a:rPr lang="en-GB" dirty="0"/>
              <a:t>Solution 7: Configuring Classical Releases</a:t>
            </a:r>
          </a:p>
        </p:txBody>
      </p:sp>
      <p:sp>
        <p:nvSpPr>
          <p:cNvPr id="3" name="Content Placeholder 2">
            <a:extLst>
              <a:ext uri="{FF2B5EF4-FFF2-40B4-BE49-F238E27FC236}">
                <a16:creationId xmlns:a16="http://schemas.microsoft.com/office/drawing/2014/main" id="{D3E1FECC-753B-415A-8FF2-65AB3AC35683}"/>
              </a:ext>
            </a:extLst>
          </p:cNvPr>
          <p:cNvSpPr>
            <a:spLocks noGrp="1"/>
          </p:cNvSpPr>
          <p:nvPr>
            <p:ph idx="1"/>
          </p:nvPr>
        </p:nvSpPr>
        <p:spPr>
          <a:xfrm>
            <a:off x="1795809" y="1488903"/>
            <a:ext cx="10018713" cy="4050763"/>
          </a:xfrm>
        </p:spPr>
        <p:txBody>
          <a:bodyPr>
            <a:normAutofit/>
          </a:bodyPr>
          <a:lstStyle/>
          <a:p>
            <a:r>
              <a:rPr lang="en-GB" dirty="0"/>
              <a:t>Because we know the classical release we can then can configure </a:t>
            </a:r>
            <a:r>
              <a:rPr lang="en-GB" i="1" dirty="0"/>
              <a:t>Track Artist</a:t>
            </a:r>
            <a:r>
              <a:rPr lang="en-GB" dirty="0"/>
              <a:t> differently, </a:t>
            </a:r>
            <a:r>
              <a:rPr lang="en-GB" dirty="0" err="1"/>
              <a:t>e.g</a:t>
            </a:r>
            <a:r>
              <a:rPr lang="en-GB" dirty="0"/>
              <a:t> as combinations of Performers, Orchestras, Conductors.</a:t>
            </a:r>
          </a:p>
          <a:p>
            <a:r>
              <a:rPr lang="en-GB" dirty="0"/>
              <a:t>We can put Composer into their own </a:t>
            </a:r>
            <a:r>
              <a:rPr lang="en-GB" i="1" dirty="0"/>
              <a:t>Composer</a:t>
            </a:r>
            <a:r>
              <a:rPr lang="en-GB" dirty="0"/>
              <a:t> field, and keep the </a:t>
            </a:r>
            <a:r>
              <a:rPr lang="en-GB" i="1" dirty="0"/>
              <a:t>Album Artist </a:t>
            </a:r>
            <a:r>
              <a:rPr lang="en-GB" dirty="0"/>
              <a:t>field for the main performers.</a:t>
            </a:r>
          </a:p>
          <a:p>
            <a:r>
              <a:rPr lang="en-GB" dirty="0"/>
              <a:t>We properly categorize everyone, we have separate fields for </a:t>
            </a:r>
            <a:r>
              <a:rPr lang="en-GB" i="1" dirty="0"/>
              <a:t>Conductor, Composer, Performer, Orchestra, Choir, Ensemble </a:t>
            </a:r>
            <a:r>
              <a:rPr lang="en-GB" dirty="0"/>
              <a:t>fields</a:t>
            </a:r>
            <a:endParaRPr lang="en-GB" i="1" dirty="0"/>
          </a:p>
          <a:p>
            <a:r>
              <a:rPr lang="en-GB" dirty="0"/>
              <a:t>We have </a:t>
            </a:r>
            <a:r>
              <a:rPr lang="en-GB" i="1" dirty="0"/>
              <a:t>Work</a:t>
            </a:r>
            <a:r>
              <a:rPr lang="en-GB" dirty="0"/>
              <a:t>, </a:t>
            </a:r>
            <a:r>
              <a:rPr lang="en-GB" i="1" dirty="0"/>
              <a:t>Movement</a:t>
            </a:r>
            <a:r>
              <a:rPr lang="en-GB" dirty="0"/>
              <a:t>, </a:t>
            </a:r>
            <a:r>
              <a:rPr lang="en-GB" i="1" dirty="0"/>
              <a:t>Movement No</a:t>
            </a:r>
            <a:r>
              <a:rPr lang="en-GB" dirty="0"/>
              <a:t>, </a:t>
            </a:r>
            <a:r>
              <a:rPr lang="en-GB" i="1" dirty="0"/>
              <a:t>Movement Total, Opus, Classical </a:t>
            </a:r>
            <a:r>
              <a:rPr lang="en-GB" i="1" dirty="0" err="1"/>
              <a:t>Catalog</a:t>
            </a:r>
            <a:r>
              <a:rPr lang="en-GB" dirty="0"/>
              <a:t> and even multi level Work fields</a:t>
            </a:r>
          </a:p>
        </p:txBody>
      </p:sp>
    </p:spTree>
    <p:extLst>
      <p:ext uri="{BB962C8B-B14F-4D97-AF65-F5344CB8AC3E}">
        <p14:creationId xmlns:p14="http://schemas.microsoft.com/office/powerpoint/2010/main" val="4006332162"/>
      </p:ext>
    </p:extLst>
  </p:cSld>
  <p:clrMapOvr>
    <a:masterClrMapping/>
  </p:clrMapOvr>
  <mc:AlternateContent xmlns:mc="http://schemas.openxmlformats.org/markup-compatibility/2006" xmlns:p14="http://schemas.microsoft.com/office/powerpoint/2010/main">
    <mc:Choice Requires="p14">
      <p:transition spd="slow" p14:dur="1250" advTm="11087">
        <p14:flip dir="r"/>
      </p:transition>
    </mc:Choice>
    <mc:Fallback xmlns="">
      <p:transition spd="slow" advTm="11087">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CDE79-C8C5-4DEB-810B-28520A693A81}"/>
              </a:ext>
            </a:extLst>
          </p:cNvPr>
          <p:cNvSpPr>
            <a:spLocks noGrp="1"/>
          </p:cNvSpPr>
          <p:nvPr>
            <p:ph type="title"/>
          </p:nvPr>
        </p:nvSpPr>
        <p:spPr>
          <a:xfrm>
            <a:off x="1886245" y="550565"/>
            <a:ext cx="10018713" cy="751114"/>
          </a:xfrm>
        </p:spPr>
        <p:txBody>
          <a:bodyPr>
            <a:normAutofit/>
          </a:bodyPr>
          <a:lstStyle/>
          <a:p>
            <a:pPr algn="l"/>
            <a:r>
              <a:rPr lang="en-GB" sz="3600" dirty="0"/>
              <a:t>Problem 1:Inconsistent Artists</a:t>
            </a:r>
          </a:p>
        </p:txBody>
      </p:sp>
      <p:sp>
        <p:nvSpPr>
          <p:cNvPr id="3" name="Content Placeholder 2">
            <a:extLst>
              <a:ext uri="{FF2B5EF4-FFF2-40B4-BE49-F238E27FC236}">
                <a16:creationId xmlns:a16="http://schemas.microsoft.com/office/drawing/2014/main" id="{AA9AE3E4-1EA0-442D-A381-A979112BFA77}"/>
              </a:ext>
            </a:extLst>
          </p:cNvPr>
          <p:cNvSpPr>
            <a:spLocks noGrp="1"/>
          </p:cNvSpPr>
          <p:nvPr>
            <p:ph idx="1"/>
          </p:nvPr>
        </p:nvSpPr>
        <p:spPr>
          <a:xfrm>
            <a:off x="1815905" y="2385646"/>
            <a:ext cx="10018713" cy="2718918"/>
          </a:xfrm>
        </p:spPr>
        <p:txBody>
          <a:bodyPr>
            <a:noAutofit/>
          </a:bodyPr>
          <a:lstStyle/>
          <a:p>
            <a:r>
              <a:rPr lang="en-GB" sz="2000" dirty="0"/>
              <a:t>Artists are not always attributed the same on every release</a:t>
            </a:r>
          </a:p>
          <a:p>
            <a:pPr lvl="1"/>
            <a:r>
              <a:rPr lang="en-GB" dirty="0"/>
              <a:t>Minor differences in names, such as initials, spelling errors</a:t>
            </a:r>
          </a:p>
          <a:p>
            <a:pPr lvl="1"/>
            <a:r>
              <a:rPr lang="en-GB" dirty="0"/>
              <a:t>Artist deliberately use different name </a:t>
            </a:r>
            <a:r>
              <a:rPr lang="en-GB" dirty="0" err="1"/>
              <a:t>e.g</a:t>
            </a:r>
            <a:r>
              <a:rPr lang="en-GB" dirty="0"/>
              <a:t> </a:t>
            </a:r>
            <a:r>
              <a:rPr lang="en-GB" i="1" dirty="0"/>
              <a:t>Prince</a:t>
            </a:r>
            <a:r>
              <a:rPr lang="en-GB" dirty="0"/>
              <a:t>, </a:t>
            </a:r>
            <a:r>
              <a:rPr lang="en-GB" i="1" dirty="0"/>
              <a:t>O(+&gt;</a:t>
            </a:r>
            <a:r>
              <a:rPr lang="en-GB" dirty="0"/>
              <a:t>, </a:t>
            </a:r>
            <a:r>
              <a:rPr lang="en-GB" i="1" dirty="0"/>
              <a:t>Formerly Known As</a:t>
            </a:r>
          </a:p>
          <a:p>
            <a:pPr lvl="1"/>
            <a:r>
              <a:rPr lang="en-GB" dirty="0"/>
              <a:t>Different languages, e.g. </a:t>
            </a:r>
            <a:r>
              <a:rPr lang="az-Cyrl-AZ" i="1" dirty="0"/>
              <a:t>Пётр Ильич Чайковский </a:t>
            </a:r>
            <a:r>
              <a:rPr lang="en-GB" dirty="0"/>
              <a:t>/ </a:t>
            </a:r>
            <a:r>
              <a:rPr lang="en-GB" i="1" dirty="0" err="1"/>
              <a:t>Pyotr</a:t>
            </a:r>
            <a:r>
              <a:rPr lang="en-GB" i="1" dirty="0"/>
              <a:t> Ilyich Tchaikovsky</a:t>
            </a:r>
          </a:p>
          <a:p>
            <a:r>
              <a:rPr lang="en-GB" sz="2000" dirty="0"/>
              <a:t>This makes it difficult to find all music by a particular artist</a:t>
            </a:r>
          </a:p>
          <a:p>
            <a:r>
              <a:rPr lang="en-GB" sz="2000" dirty="0"/>
              <a:t>Tools that lookup CD do independently of any other CD by same artist, so no consistency</a:t>
            </a:r>
          </a:p>
          <a:p>
            <a:r>
              <a:rPr lang="en-GB" sz="2000" dirty="0"/>
              <a:t>Manual Edit, easy to make mistakes and introduce inconsistencies</a:t>
            </a:r>
          </a:p>
          <a:p>
            <a:pPr marL="0" indent="0">
              <a:buNone/>
            </a:pPr>
            <a:endParaRPr lang="en-GB" sz="2000" b="1" dirty="0">
              <a:hlinkClick r:id="rId2"/>
            </a:endParaRPr>
          </a:p>
          <a:p>
            <a:pPr lvl="1"/>
            <a:endParaRPr lang="en-GB" dirty="0"/>
          </a:p>
          <a:p>
            <a:pPr marL="0" indent="0">
              <a:buNone/>
            </a:pPr>
            <a:endParaRPr lang="en-GB" sz="2000" dirty="0"/>
          </a:p>
        </p:txBody>
      </p:sp>
    </p:spTree>
    <p:extLst>
      <p:ext uri="{BB962C8B-B14F-4D97-AF65-F5344CB8AC3E}">
        <p14:creationId xmlns:p14="http://schemas.microsoft.com/office/powerpoint/2010/main" val="814597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1571">
        <p15:prstTrans prst="wind"/>
      </p:transition>
    </mc:Choice>
    <mc:Fallback xmlns="">
      <p:transition spd="slow" advTm="11571">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88EB9-275A-4691-9E2D-FFAE1BDC48EB}"/>
              </a:ext>
            </a:extLst>
          </p:cNvPr>
          <p:cNvSpPr>
            <a:spLocks noGrp="1"/>
          </p:cNvSpPr>
          <p:nvPr>
            <p:ph type="title"/>
          </p:nvPr>
        </p:nvSpPr>
        <p:spPr>
          <a:xfrm>
            <a:off x="1975251" y="597877"/>
            <a:ext cx="9618107" cy="531812"/>
          </a:xfrm>
        </p:spPr>
        <p:txBody>
          <a:bodyPr>
            <a:normAutofit/>
          </a:bodyPr>
          <a:lstStyle/>
          <a:p>
            <a:pPr algn="l"/>
            <a:r>
              <a:rPr lang="en-GB" b="1" dirty="0"/>
              <a:t>Classical Options</a:t>
            </a:r>
          </a:p>
        </p:txBody>
      </p:sp>
      <p:pic>
        <p:nvPicPr>
          <p:cNvPr id="3" name="Picture 2">
            <a:extLst>
              <a:ext uri="{FF2B5EF4-FFF2-40B4-BE49-F238E27FC236}">
                <a16:creationId xmlns:a16="http://schemas.microsoft.com/office/drawing/2014/main" id="{8583CD38-B96E-4851-B030-8FB44DB875DB}"/>
              </a:ext>
            </a:extLst>
          </p:cNvPr>
          <p:cNvPicPr>
            <a:picLocks noChangeAspect="1"/>
          </p:cNvPicPr>
          <p:nvPr/>
        </p:nvPicPr>
        <p:blipFill>
          <a:blip r:embed="rId2"/>
          <a:stretch>
            <a:fillRect/>
          </a:stretch>
        </p:blipFill>
        <p:spPr>
          <a:xfrm>
            <a:off x="2516903" y="1394598"/>
            <a:ext cx="5431344" cy="5061467"/>
          </a:xfrm>
          <a:prstGeom prst="rect">
            <a:avLst/>
          </a:prstGeom>
        </p:spPr>
      </p:pic>
    </p:spTree>
    <p:extLst>
      <p:ext uri="{BB962C8B-B14F-4D97-AF65-F5344CB8AC3E}">
        <p14:creationId xmlns:p14="http://schemas.microsoft.com/office/powerpoint/2010/main" val="3597125285"/>
      </p:ext>
    </p:extLst>
  </p:cSld>
  <p:clrMapOvr>
    <a:masterClrMapping/>
  </p:clrMapOvr>
  <mc:AlternateContent xmlns:mc="http://schemas.openxmlformats.org/markup-compatibility/2006" xmlns:p14="http://schemas.microsoft.com/office/powerpoint/2010/main">
    <mc:Choice Requires="p14">
      <p:transition spd="slow" p14:dur="1250" advTm="10944">
        <p14:flip dir="r"/>
      </p:transition>
    </mc:Choice>
    <mc:Fallback xmlns="">
      <p:transition spd="slow" advTm="10944">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71F59-EEDF-4B2C-8686-2FA6C791FACA}"/>
              </a:ext>
            </a:extLst>
          </p:cNvPr>
          <p:cNvSpPr>
            <a:spLocks noGrp="1"/>
          </p:cNvSpPr>
          <p:nvPr>
            <p:ph type="title"/>
          </p:nvPr>
        </p:nvSpPr>
        <p:spPr>
          <a:xfrm>
            <a:off x="1765997" y="455560"/>
            <a:ext cx="10355664" cy="1026573"/>
          </a:xfrm>
        </p:spPr>
        <p:txBody>
          <a:bodyPr>
            <a:normAutofit/>
          </a:bodyPr>
          <a:lstStyle/>
          <a:p>
            <a:pPr algn="l"/>
            <a:r>
              <a:rPr lang="en-GB" sz="3600" dirty="0" err="1"/>
              <a:t>SongKong</a:t>
            </a:r>
            <a:r>
              <a:rPr lang="en-GB" sz="3600" dirty="0"/>
              <a:t> with </a:t>
            </a:r>
            <a:r>
              <a:rPr lang="en-GB" sz="3600" dirty="0" err="1"/>
              <a:t>MinimServer</a:t>
            </a:r>
            <a:endParaRPr lang="en-GB" sz="3600" dirty="0"/>
          </a:p>
        </p:txBody>
      </p:sp>
      <p:sp>
        <p:nvSpPr>
          <p:cNvPr id="3" name="Content Placeholder 2">
            <a:extLst>
              <a:ext uri="{FF2B5EF4-FFF2-40B4-BE49-F238E27FC236}">
                <a16:creationId xmlns:a16="http://schemas.microsoft.com/office/drawing/2014/main" id="{7536811C-A3AA-4AAE-B4B0-49D38E17DCD8}"/>
              </a:ext>
            </a:extLst>
          </p:cNvPr>
          <p:cNvSpPr>
            <a:spLocks noGrp="1"/>
          </p:cNvSpPr>
          <p:nvPr>
            <p:ph idx="1"/>
          </p:nvPr>
        </p:nvSpPr>
        <p:spPr>
          <a:xfrm>
            <a:off x="1765997" y="1331650"/>
            <a:ext cx="10515600" cy="4412202"/>
          </a:xfrm>
        </p:spPr>
        <p:txBody>
          <a:bodyPr>
            <a:normAutofit/>
          </a:bodyPr>
          <a:lstStyle/>
          <a:p>
            <a:r>
              <a:rPr lang="en-GB" dirty="0" err="1"/>
              <a:t>MinimServer</a:t>
            </a:r>
            <a:r>
              <a:rPr lang="en-GB" dirty="0"/>
              <a:t> is a </a:t>
            </a:r>
            <a:r>
              <a:rPr lang="en-GB" dirty="0" err="1"/>
              <a:t>uPNP</a:t>
            </a:r>
            <a:r>
              <a:rPr lang="en-GB" dirty="0"/>
              <a:t> server that works on most systems including Melco N1 as an alternative to </a:t>
            </a:r>
            <a:r>
              <a:rPr lang="en-GB" dirty="0" err="1"/>
              <a:t>Twonky</a:t>
            </a:r>
            <a:endParaRPr lang="en-GB" dirty="0"/>
          </a:p>
          <a:p>
            <a:r>
              <a:rPr lang="en-GB" dirty="0"/>
              <a:t>We have worked with </a:t>
            </a:r>
            <a:r>
              <a:rPr lang="en-GB" dirty="0" err="1"/>
              <a:t>MinimServer</a:t>
            </a:r>
            <a:r>
              <a:rPr lang="en-GB" dirty="0"/>
              <a:t> to get the best Classical solution</a:t>
            </a:r>
          </a:p>
          <a:p>
            <a:r>
              <a:rPr lang="en-GB" dirty="0" err="1"/>
              <a:t>SongKong</a:t>
            </a:r>
            <a:r>
              <a:rPr lang="en-GB" dirty="0"/>
              <a:t> really well with </a:t>
            </a:r>
            <a:r>
              <a:rPr lang="en-GB" i="1" dirty="0" err="1"/>
              <a:t>MinimServer</a:t>
            </a:r>
            <a:r>
              <a:rPr lang="en-GB" i="1" dirty="0"/>
              <a:t> UPnP, </a:t>
            </a:r>
            <a:r>
              <a:rPr lang="en-GB" dirty="0"/>
              <a:t>because </a:t>
            </a:r>
            <a:r>
              <a:rPr lang="en-GB" dirty="0" err="1"/>
              <a:t>MinimServer</a:t>
            </a:r>
            <a:r>
              <a:rPr lang="en-GB" dirty="0"/>
              <a:t> can be customised to use any metadata</a:t>
            </a:r>
          </a:p>
          <a:p>
            <a:r>
              <a:rPr lang="en-GB" dirty="0" err="1"/>
              <a:t>SongKong</a:t>
            </a:r>
            <a:r>
              <a:rPr lang="en-GB" dirty="0"/>
              <a:t> also support </a:t>
            </a:r>
            <a:r>
              <a:rPr lang="en-GB" dirty="0" err="1"/>
              <a:t>MinimServer</a:t>
            </a:r>
            <a:r>
              <a:rPr lang="en-GB" dirty="0"/>
              <a:t> </a:t>
            </a:r>
            <a:r>
              <a:rPr lang="en-GB" i="1" dirty="0"/>
              <a:t>Groups, </a:t>
            </a:r>
            <a:r>
              <a:rPr lang="en-GB" dirty="0"/>
              <a:t>analogous to Works</a:t>
            </a:r>
            <a:endParaRPr lang="en-GB" i="1" dirty="0"/>
          </a:p>
        </p:txBody>
      </p:sp>
    </p:spTree>
    <p:extLst>
      <p:ext uri="{BB962C8B-B14F-4D97-AF65-F5344CB8AC3E}">
        <p14:creationId xmlns:p14="http://schemas.microsoft.com/office/powerpoint/2010/main" val="3645817166"/>
      </p:ext>
    </p:extLst>
  </p:cSld>
  <p:clrMapOvr>
    <a:masterClrMapping/>
  </p:clrMapOvr>
  <mc:AlternateContent xmlns:mc="http://schemas.openxmlformats.org/markup-compatibility/2006" xmlns:p14="http://schemas.microsoft.com/office/powerpoint/2010/main">
    <mc:Choice Requires="p14">
      <p:transition spd="slow" p14:dur="1400" advTm="11078">
        <p14:doors dir="vert"/>
      </p:transition>
    </mc:Choice>
    <mc:Fallback xmlns="">
      <p:transition spd="slow" advTm="11078">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FF1F-EF10-4545-95A4-6E82F5DC45BE}"/>
              </a:ext>
            </a:extLst>
          </p:cNvPr>
          <p:cNvSpPr>
            <a:spLocks noGrp="1"/>
          </p:cNvSpPr>
          <p:nvPr>
            <p:ph type="title"/>
          </p:nvPr>
        </p:nvSpPr>
        <p:spPr>
          <a:xfrm>
            <a:off x="1804430" y="613129"/>
            <a:ext cx="10515600" cy="496009"/>
          </a:xfrm>
        </p:spPr>
        <p:txBody>
          <a:bodyPr>
            <a:normAutofit fontScale="90000"/>
          </a:bodyPr>
          <a:lstStyle/>
          <a:p>
            <a:pPr algn="l"/>
            <a:r>
              <a:rPr lang="en-GB" dirty="0"/>
              <a:t>Problem 8: Album Without </a:t>
            </a:r>
            <a:r>
              <a:rPr lang="en-GB" dirty="0" err="1"/>
              <a:t>MinimServer</a:t>
            </a:r>
            <a:r>
              <a:rPr lang="en-GB" dirty="0"/>
              <a:t> Group Added</a:t>
            </a:r>
          </a:p>
        </p:txBody>
      </p:sp>
      <p:sp>
        <p:nvSpPr>
          <p:cNvPr id="3" name="Text Placeholder 2">
            <a:extLst>
              <a:ext uri="{FF2B5EF4-FFF2-40B4-BE49-F238E27FC236}">
                <a16:creationId xmlns:a16="http://schemas.microsoft.com/office/drawing/2014/main" id="{3B551C7B-4353-46FB-8161-8C12C1389062}"/>
              </a:ext>
            </a:extLst>
          </p:cNvPr>
          <p:cNvSpPr>
            <a:spLocks noGrp="1"/>
          </p:cNvSpPr>
          <p:nvPr>
            <p:ph type="body" idx="1"/>
          </p:nvPr>
        </p:nvSpPr>
        <p:spPr>
          <a:xfrm>
            <a:off x="1804430" y="1261409"/>
            <a:ext cx="10425975" cy="969237"/>
          </a:xfrm>
        </p:spPr>
        <p:txBody>
          <a:bodyPr>
            <a:normAutofit fontScale="25000" lnSpcReduction="20000"/>
          </a:bodyPr>
          <a:lstStyle/>
          <a:p>
            <a:pPr marL="342900" indent="-342900">
              <a:buFont typeface="Arial" panose="020B0604020202020204" pitchFamily="34" charset="0"/>
              <a:buChar char="•"/>
            </a:pPr>
            <a:endParaRPr lang="en-GB" b="0" dirty="0"/>
          </a:p>
          <a:p>
            <a:pPr marL="342900" indent="-342900">
              <a:buFont typeface="Arial" panose="020B0604020202020204" pitchFamily="34" charset="0"/>
              <a:buChar char="•"/>
            </a:pPr>
            <a:r>
              <a:rPr lang="en-GB" sz="8000" b="0" dirty="0"/>
              <a:t>Cluttered with repeated information</a:t>
            </a:r>
          </a:p>
          <a:p>
            <a:pPr marL="342900" indent="-342900">
              <a:buFont typeface="Arial" panose="020B0604020202020204" pitchFamily="34" charset="0"/>
              <a:buChar char="•"/>
            </a:pPr>
            <a:r>
              <a:rPr lang="en-GB" sz="8000" b="0" dirty="0"/>
              <a:t>No easy way to play a complete single work</a:t>
            </a:r>
          </a:p>
          <a:p>
            <a:pPr marL="342900" indent="-342900">
              <a:buFont typeface="Arial" panose="020B0604020202020204" pitchFamily="34" charset="0"/>
              <a:buChar char="•"/>
            </a:pPr>
            <a:endParaRPr lang="en-GB" dirty="0"/>
          </a:p>
        </p:txBody>
      </p:sp>
      <p:pic>
        <p:nvPicPr>
          <p:cNvPr id="8" name="Content Placeholder 7">
            <a:extLst>
              <a:ext uri="{FF2B5EF4-FFF2-40B4-BE49-F238E27FC236}">
                <a16:creationId xmlns:a16="http://schemas.microsoft.com/office/drawing/2014/main" id="{094EB4CF-EA5D-41AB-B555-25546691CF8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035543" y="2160467"/>
            <a:ext cx="6304590" cy="3918786"/>
          </a:xfrm>
        </p:spPr>
      </p:pic>
    </p:spTree>
    <p:extLst>
      <p:ext uri="{BB962C8B-B14F-4D97-AF65-F5344CB8AC3E}">
        <p14:creationId xmlns:p14="http://schemas.microsoft.com/office/powerpoint/2010/main" val="3589247322"/>
      </p:ext>
    </p:extLst>
  </p:cSld>
  <p:clrMapOvr>
    <a:masterClrMapping/>
  </p:clrMapOvr>
  <p:transition spd="slow" advTm="10966">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1FF1F-EF10-4545-95A4-6E82F5DC45BE}"/>
              </a:ext>
            </a:extLst>
          </p:cNvPr>
          <p:cNvSpPr>
            <a:spLocks noGrp="1"/>
          </p:cNvSpPr>
          <p:nvPr>
            <p:ph type="title"/>
          </p:nvPr>
        </p:nvSpPr>
        <p:spPr>
          <a:xfrm>
            <a:off x="1914961" y="580877"/>
            <a:ext cx="10515600" cy="522642"/>
          </a:xfrm>
        </p:spPr>
        <p:txBody>
          <a:bodyPr>
            <a:noAutofit/>
          </a:bodyPr>
          <a:lstStyle/>
          <a:p>
            <a:pPr algn="l"/>
            <a:r>
              <a:rPr lang="en-GB" sz="3600" dirty="0"/>
              <a:t>Solution 8: Album after using </a:t>
            </a:r>
            <a:r>
              <a:rPr lang="en-GB" sz="3600" dirty="0" err="1"/>
              <a:t>SongKong</a:t>
            </a:r>
            <a:r>
              <a:rPr lang="en-GB" sz="3600" dirty="0"/>
              <a:t> to add Group</a:t>
            </a:r>
          </a:p>
        </p:txBody>
      </p:sp>
      <p:sp>
        <p:nvSpPr>
          <p:cNvPr id="5" name="Text Placeholder 4">
            <a:extLst>
              <a:ext uri="{FF2B5EF4-FFF2-40B4-BE49-F238E27FC236}">
                <a16:creationId xmlns:a16="http://schemas.microsoft.com/office/drawing/2014/main" id="{9E8233A3-905F-4028-97F5-91A3C3AEB644}"/>
              </a:ext>
            </a:extLst>
          </p:cNvPr>
          <p:cNvSpPr>
            <a:spLocks noGrp="1"/>
          </p:cNvSpPr>
          <p:nvPr>
            <p:ph type="body" idx="1"/>
          </p:nvPr>
        </p:nvSpPr>
        <p:spPr>
          <a:xfrm>
            <a:off x="1792878" y="1325076"/>
            <a:ext cx="10263435" cy="967667"/>
          </a:xfrm>
        </p:spPr>
        <p:txBody>
          <a:bodyPr>
            <a:normAutofit fontScale="92500" lnSpcReduction="10000"/>
          </a:bodyPr>
          <a:lstStyle/>
          <a:p>
            <a:pPr marL="342900" indent="-342900">
              <a:buFont typeface="Arial" panose="020B0604020202020204" pitchFamily="34" charset="0"/>
              <a:buChar char="•"/>
            </a:pPr>
            <a:r>
              <a:rPr lang="en-GB" b="0" dirty="0"/>
              <a:t>Less cluttered, grouped by work</a:t>
            </a:r>
          </a:p>
          <a:p>
            <a:pPr marL="342900" indent="-342900">
              <a:buFont typeface="Arial" panose="020B0604020202020204" pitchFamily="34" charset="0"/>
              <a:buChar char="•"/>
            </a:pPr>
            <a:r>
              <a:rPr lang="en-GB" b="0" dirty="0"/>
              <a:t>But you can drill down to movements within work</a:t>
            </a:r>
          </a:p>
        </p:txBody>
      </p:sp>
      <p:pic>
        <p:nvPicPr>
          <p:cNvPr id="10" name="Content Placeholder 9">
            <a:extLst>
              <a:ext uri="{FF2B5EF4-FFF2-40B4-BE49-F238E27FC236}">
                <a16:creationId xmlns:a16="http://schemas.microsoft.com/office/drawing/2014/main" id="{C80A16C7-32E9-4BAC-8FAE-6EE3F4028FF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9788" y="2298240"/>
            <a:ext cx="5157787" cy="1816185"/>
          </a:xfrm>
        </p:spPr>
      </p:pic>
      <p:pic>
        <p:nvPicPr>
          <p:cNvPr id="14" name="Picture 13">
            <a:extLst>
              <a:ext uri="{FF2B5EF4-FFF2-40B4-BE49-F238E27FC236}">
                <a16:creationId xmlns:a16="http://schemas.microsoft.com/office/drawing/2014/main" id="{0347676B-BBB5-4634-AB3C-3964AB53A1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0220" y="3885328"/>
            <a:ext cx="7971330" cy="2607546"/>
          </a:xfrm>
          <a:prstGeom prst="rect">
            <a:avLst/>
          </a:prstGeom>
        </p:spPr>
      </p:pic>
    </p:spTree>
    <p:extLst>
      <p:ext uri="{BB962C8B-B14F-4D97-AF65-F5344CB8AC3E}">
        <p14:creationId xmlns:p14="http://schemas.microsoft.com/office/powerpoint/2010/main" val="2846617988"/>
      </p:ext>
    </p:extLst>
  </p:cSld>
  <p:clrMapOvr>
    <a:masterClrMapping/>
  </p:clrMapOvr>
  <p:transition spd="slow" advTm="10718">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2460F-527F-41EA-AB53-75C632EC567B}"/>
              </a:ext>
            </a:extLst>
          </p:cNvPr>
          <p:cNvSpPr>
            <a:spLocks noGrp="1"/>
          </p:cNvSpPr>
          <p:nvPr>
            <p:ph type="title"/>
          </p:nvPr>
        </p:nvSpPr>
        <p:spPr>
          <a:xfrm>
            <a:off x="1824526" y="648119"/>
            <a:ext cx="6043333" cy="467248"/>
          </a:xfrm>
        </p:spPr>
        <p:txBody>
          <a:bodyPr>
            <a:noAutofit/>
          </a:bodyPr>
          <a:lstStyle/>
          <a:p>
            <a:pPr algn="l"/>
            <a:r>
              <a:rPr lang="en-GB" sz="3600" dirty="0"/>
              <a:t>Instruments and other indexes</a:t>
            </a:r>
          </a:p>
        </p:txBody>
      </p:sp>
      <p:sp>
        <p:nvSpPr>
          <p:cNvPr id="4" name="Text Placeholder 3">
            <a:extLst>
              <a:ext uri="{FF2B5EF4-FFF2-40B4-BE49-F238E27FC236}">
                <a16:creationId xmlns:a16="http://schemas.microsoft.com/office/drawing/2014/main" id="{F1254909-C769-4F96-B4D6-93087F29BC83}"/>
              </a:ext>
            </a:extLst>
          </p:cNvPr>
          <p:cNvSpPr>
            <a:spLocks noGrp="1"/>
          </p:cNvSpPr>
          <p:nvPr>
            <p:ph type="body" sz="half" idx="2"/>
          </p:nvPr>
        </p:nvSpPr>
        <p:spPr>
          <a:xfrm>
            <a:off x="1824526" y="1615582"/>
            <a:ext cx="10313883" cy="2506444"/>
          </a:xfrm>
        </p:spPr>
        <p:txBody>
          <a:bodyPr>
            <a:normAutofit/>
          </a:bodyPr>
          <a:lstStyle/>
          <a:p>
            <a:pPr marL="285750" indent="-285750" algn="l">
              <a:buFont typeface="Arial" panose="020B0604020202020204" pitchFamily="34" charset="0"/>
              <a:buChar char="•"/>
            </a:pPr>
            <a:r>
              <a:rPr lang="en-GB" sz="2800" dirty="0" err="1"/>
              <a:t>SongKong</a:t>
            </a:r>
            <a:r>
              <a:rPr lang="en-GB" sz="2800" dirty="0"/>
              <a:t> can add all types of metadata that can be indexed and browsed</a:t>
            </a:r>
          </a:p>
          <a:p>
            <a:pPr marL="285750" indent="-285750" algn="l">
              <a:buFont typeface="Arial" panose="020B0604020202020204" pitchFamily="34" charset="0"/>
              <a:buChar char="•"/>
            </a:pPr>
            <a:r>
              <a:rPr lang="en-GB" sz="2800" dirty="0"/>
              <a:t>Includes </a:t>
            </a:r>
            <a:r>
              <a:rPr lang="en-GB" sz="2800" b="1" dirty="0"/>
              <a:t>instrument</a:t>
            </a:r>
          </a:p>
          <a:p>
            <a:pPr marL="285750" indent="-285750" algn="l">
              <a:buFont typeface="Arial" panose="020B0604020202020204" pitchFamily="34" charset="0"/>
              <a:buChar char="•"/>
            </a:pPr>
            <a:r>
              <a:rPr lang="en-GB" sz="2800" dirty="0"/>
              <a:t>Includes acoustic metadata such as Bpm, Key and Mood</a:t>
            </a:r>
          </a:p>
        </p:txBody>
      </p:sp>
    </p:spTree>
    <p:extLst>
      <p:ext uri="{BB962C8B-B14F-4D97-AF65-F5344CB8AC3E}">
        <p14:creationId xmlns:p14="http://schemas.microsoft.com/office/powerpoint/2010/main" val="209847579"/>
      </p:ext>
    </p:extLst>
  </p:cSld>
  <p:clrMapOvr>
    <a:masterClrMapping/>
  </p:clrMapOvr>
  <p:transition spd="slow" advTm="11403">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3EC9-B5B6-45FF-90B7-3DD434E5941A}"/>
              </a:ext>
            </a:extLst>
          </p:cNvPr>
          <p:cNvSpPr>
            <a:spLocks noGrp="1"/>
          </p:cNvSpPr>
          <p:nvPr>
            <p:ph type="title"/>
          </p:nvPr>
        </p:nvSpPr>
        <p:spPr>
          <a:xfrm>
            <a:off x="1785762" y="585317"/>
            <a:ext cx="10018713" cy="640582"/>
          </a:xfrm>
        </p:spPr>
        <p:txBody>
          <a:bodyPr>
            <a:normAutofit/>
          </a:bodyPr>
          <a:lstStyle/>
          <a:p>
            <a:pPr algn="l"/>
            <a:r>
              <a:rPr lang="en-GB" sz="3600" dirty="0"/>
              <a:t>Problem 9 – Filename not matching Metadata</a:t>
            </a:r>
          </a:p>
        </p:txBody>
      </p:sp>
      <p:sp>
        <p:nvSpPr>
          <p:cNvPr id="3" name="Content Placeholder 2">
            <a:extLst>
              <a:ext uri="{FF2B5EF4-FFF2-40B4-BE49-F238E27FC236}">
                <a16:creationId xmlns:a16="http://schemas.microsoft.com/office/drawing/2014/main" id="{8ADA514A-65E8-4B39-918F-F266B90B1ABA}"/>
              </a:ext>
            </a:extLst>
          </p:cNvPr>
          <p:cNvSpPr>
            <a:spLocks noGrp="1"/>
          </p:cNvSpPr>
          <p:nvPr>
            <p:ph idx="1"/>
          </p:nvPr>
        </p:nvSpPr>
        <p:spPr>
          <a:xfrm>
            <a:off x="1785762" y="2003808"/>
            <a:ext cx="10018713" cy="3124201"/>
          </a:xfrm>
        </p:spPr>
        <p:txBody>
          <a:bodyPr/>
          <a:lstStyle/>
          <a:p>
            <a:r>
              <a:rPr lang="en-GB" dirty="0"/>
              <a:t>If you modify metadata then ideally the filename should reflect the metadata</a:t>
            </a:r>
          </a:p>
          <a:p>
            <a:r>
              <a:rPr lang="en-GB" dirty="0"/>
              <a:t>Need a flexible way of creating new filename from metadata</a:t>
            </a:r>
          </a:p>
          <a:p>
            <a:r>
              <a:rPr lang="en-GB" dirty="0"/>
              <a:t>But must be careful with breaking playlists </a:t>
            </a:r>
          </a:p>
          <a:p>
            <a:r>
              <a:rPr lang="en-GB" dirty="0"/>
              <a:t>And Careful renaming files when they have no metadata</a:t>
            </a:r>
          </a:p>
          <a:p>
            <a:r>
              <a:rPr lang="en-GB" dirty="0"/>
              <a:t>Different Mask may be required for Compilation albums</a:t>
            </a:r>
          </a:p>
          <a:p>
            <a:pPr marL="0" indent="0">
              <a:buNone/>
            </a:pPr>
            <a:endParaRPr lang="en-GB" dirty="0"/>
          </a:p>
        </p:txBody>
      </p:sp>
    </p:spTree>
    <p:extLst>
      <p:ext uri="{BB962C8B-B14F-4D97-AF65-F5344CB8AC3E}">
        <p14:creationId xmlns:p14="http://schemas.microsoft.com/office/powerpoint/2010/main" val="671491959"/>
      </p:ext>
    </p:extLst>
  </p:cSld>
  <p:clrMapOvr>
    <a:masterClrMapping/>
  </p:clrMapOvr>
  <mc:AlternateContent xmlns:mc="http://schemas.openxmlformats.org/markup-compatibility/2006" xmlns:p14="http://schemas.microsoft.com/office/powerpoint/2010/main">
    <mc:Choice Requires="p14">
      <p:transition spd="slow" p14:dur="1600" advTm="10895">
        <p:blinds dir="vert"/>
      </p:transition>
    </mc:Choice>
    <mc:Fallback xmlns="">
      <p:transition spd="slow" advTm="10895">
        <p:blinds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590E-D227-4E9A-BD20-C2180B7975D8}"/>
              </a:ext>
            </a:extLst>
          </p:cNvPr>
          <p:cNvSpPr>
            <a:spLocks noGrp="1"/>
          </p:cNvSpPr>
          <p:nvPr>
            <p:ph type="title"/>
          </p:nvPr>
        </p:nvSpPr>
        <p:spPr>
          <a:xfrm>
            <a:off x="1744140" y="612950"/>
            <a:ext cx="8526154" cy="630090"/>
          </a:xfrm>
        </p:spPr>
        <p:txBody>
          <a:bodyPr>
            <a:noAutofit/>
          </a:bodyPr>
          <a:lstStyle/>
          <a:p>
            <a:pPr algn="l"/>
            <a:r>
              <a:rPr lang="en-GB" sz="3600" dirty="0"/>
              <a:t>Solution 9 - Comprehensive </a:t>
            </a:r>
            <a:r>
              <a:rPr lang="en-GB" sz="3600" dirty="0" err="1"/>
              <a:t>Filenaming</a:t>
            </a:r>
            <a:endParaRPr lang="en-GB" sz="3600" dirty="0"/>
          </a:p>
        </p:txBody>
      </p:sp>
      <p:sp>
        <p:nvSpPr>
          <p:cNvPr id="4" name="Text Placeholder 3">
            <a:extLst>
              <a:ext uri="{FF2B5EF4-FFF2-40B4-BE49-F238E27FC236}">
                <a16:creationId xmlns:a16="http://schemas.microsoft.com/office/drawing/2014/main" id="{580CEE36-E6DE-4997-86C9-5C46EB125B52}"/>
              </a:ext>
            </a:extLst>
          </p:cNvPr>
          <p:cNvSpPr>
            <a:spLocks noGrp="1"/>
          </p:cNvSpPr>
          <p:nvPr>
            <p:ph type="body" sz="half" idx="2"/>
          </p:nvPr>
        </p:nvSpPr>
        <p:spPr>
          <a:xfrm>
            <a:off x="1744140" y="1855433"/>
            <a:ext cx="9924393" cy="4163627"/>
          </a:xfrm>
        </p:spPr>
        <p:txBody>
          <a:bodyPr>
            <a:normAutofit fontScale="62500" lnSpcReduction="20000"/>
          </a:bodyPr>
          <a:lstStyle/>
          <a:p>
            <a:pPr marL="285750" indent="-285750" algn="l">
              <a:buFont typeface="Arial" panose="020B0604020202020204" pitchFamily="34" charset="0"/>
              <a:buChar char="•"/>
            </a:pPr>
            <a:r>
              <a:rPr lang="en-GB" sz="3600" dirty="0"/>
              <a:t>Can rename and re-organize your music files based on the metadata</a:t>
            </a:r>
          </a:p>
          <a:p>
            <a:pPr marL="285750" indent="-285750" algn="l">
              <a:buFont typeface="Arial" panose="020B0604020202020204" pitchFamily="34" charset="0"/>
              <a:buChar char="•"/>
            </a:pPr>
            <a:r>
              <a:rPr lang="en-GB" sz="3600" dirty="0"/>
              <a:t>Can decide to not rename, rename if matched only, rename all file </a:t>
            </a:r>
            <a:r>
              <a:rPr lang="en-GB" sz="3600" dirty="0" err="1"/>
              <a:t>ectera</a:t>
            </a:r>
            <a:endParaRPr lang="en-GB" sz="3600" dirty="0"/>
          </a:p>
          <a:p>
            <a:pPr marL="285750" indent="-285750" algn="l">
              <a:buFont typeface="Arial" panose="020B0604020202020204" pitchFamily="34" charset="0"/>
              <a:buChar char="•"/>
            </a:pPr>
            <a:r>
              <a:rPr lang="en-GB" sz="3600" dirty="0"/>
              <a:t>Sometimes tools require filenames to be organized in a particular way.</a:t>
            </a:r>
          </a:p>
          <a:p>
            <a:pPr marL="285750" indent="-285750" algn="l">
              <a:buFont typeface="Arial" panose="020B0604020202020204" pitchFamily="34" charset="0"/>
              <a:buChar char="•"/>
            </a:pPr>
            <a:r>
              <a:rPr lang="en-GB" sz="3600" dirty="0"/>
              <a:t>Can use predefined masks </a:t>
            </a:r>
          </a:p>
          <a:p>
            <a:pPr marL="285750" indent="-285750" algn="l">
              <a:buFont typeface="Arial" panose="020B0604020202020204" pitchFamily="34" charset="0"/>
              <a:buChar char="•"/>
            </a:pPr>
            <a:r>
              <a:rPr lang="en-GB" sz="3600" dirty="0"/>
              <a:t>Or create your own with full access to your metadata and expression language for manipulating the filename.</a:t>
            </a:r>
          </a:p>
          <a:p>
            <a:pPr marL="285750" indent="-285750" algn="l">
              <a:buFont typeface="Arial" panose="020B0604020202020204" pitchFamily="34" charset="0"/>
              <a:buChar char="•"/>
            </a:pPr>
            <a:r>
              <a:rPr lang="en-GB" sz="3600" dirty="0"/>
              <a:t>Can move to Matched/Unmatched folders</a:t>
            </a:r>
          </a:p>
          <a:p>
            <a:pPr marL="285750" indent="-285750" algn="l">
              <a:buFont typeface="Arial" panose="020B0604020202020204" pitchFamily="34" charset="0"/>
              <a:buChar char="•"/>
            </a:pPr>
            <a:r>
              <a:rPr lang="en-GB" sz="3600" dirty="0"/>
              <a:t>Options to account for different filesystem restrictions (</a:t>
            </a:r>
            <a:r>
              <a:rPr lang="en-GB" sz="3600" dirty="0" err="1"/>
              <a:t>e.g</a:t>
            </a:r>
            <a:r>
              <a:rPr lang="en-GB" sz="3600" dirty="0"/>
              <a:t> Windows :)</a:t>
            </a:r>
          </a:p>
          <a:p>
            <a:pPr marL="285750" indent="-285750" algn="l">
              <a:buFont typeface="Arial" panose="020B0604020202020204" pitchFamily="34" charset="0"/>
              <a:buChar char="•"/>
            </a:pPr>
            <a:r>
              <a:rPr lang="en-GB" sz="3600" dirty="0"/>
              <a:t>Can also update iTunes, if you use iTunes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000"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98579594"/>
      </p:ext>
    </p:extLst>
  </p:cSld>
  <p:clrMapOvr>
    <a:masterClrMapping/>
  </p:clrMapOvr>
  <p:transition spd="slow" advTm="22660">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4DD1C-20AD-4CE1-9FEE-99D3FD818B4B}"/>
              </a:ext>
            </a:extLst>
          </p:cNvPr>
          <p:cNvSpPr>
            <a:spLocks noGrp="1"/>
          </p:cNvSpPr>
          <p:nvPr>
            <p:ph type="title"/>
          </p:nvPr>
        </p:nvSpPr>
        <p:spPr>
          <a:xfrm>
            <a:off x="1832987" y="634721"/>
            <a:ext cx="10515600" cy="531520"/>
          </a:xfrm>
        </p:spPr>
        <p:txBody>
          <a:bodyPr>
            <a:normAutofit fontScale="90000"/>
          </a:bodyPr>
          <a:lstStyle/>
          <a:p>
            <a:pPr algn="l"/>
            <a:r>
              <a:rPr lang="en-GB" dirty="0" err="1"/>
              <a:t>Filenaming</a:t>
            </a:r>
            <a:r>
              <a:rPr lang="en-GB" dirty="0"/>
              <a:t> Options</a:t>
            </a:r>
          </a:p>
        </p:txBody>
      </p:sp>
      <p:pic>
        <p:nvPicPr>
          <p:cNvPr id="4" name="Content Placeholder 3">
            <a:extLst>
              <a:ext uri="{FF2B5EF4-FFF2-40B4-BE49-F238E27FC236}">
                <a16:creationId xmlns:a16="http://schemas.microsoft.com/office/drawing/2014/main" id="{0E8477ED-9836-46F2-8F36-A7D39AA93E80}"/>
              </a:ext>
            </a:extLst>
          </p:cNvPr>
          <p:cNvPicPr>
            <a:picLocks noGrp="1" noChangeAspect="1"/>
          </p:cNvPicPr>
          <p:nvPr>
            <p:ph idx="1"/>
          </p:nvPr>
        </p:nvPicPr>
        <p:blipFill>
          <a:blip r:embed="rId2"/>
          <a:stretch>
            <a:fillRect/>
          </a:stretch>
        </p:blipFill>
        <p:spPr>
          <a:xfrm>
            <a:off x="2400453" y="1436914"/>
            <a:ext cx="5829903" cy="5074418"/>
          </a:xfrm>
          <a:prstGeom prst="rect">
            <a:avLst/>
          </a:prstGeom>
        </p:spPr>
      </p:pic>
    </p:spTree>
    <p:extLst>
      <p:ext uri="{BB962C8B-B14F-4D97-AF65-F5344CB8AC3E}">
        <p14:creationId xmlns:p14="http://schemas.microsoft.com/office/powerpoint/2010/main" val="2028840387"/>
      </p:ext>
    </p:extLst>
  </p:cSld>
  <p:clrMapOvr>
    <a:masterClrMapping/>
  </p:clrMapOvr>
  <p:transition spd="slow" advTm="11082">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4298D-0006-4FE7-A0DD-1EE2E33704D7}"/>
              </a:ext>
            </a:extLst>
          </p:cNvPr>
          <p:cNvSpPr>
            <a:spLocks noGrp="1"/>
          </p:cNvSpPr>
          <p:nvPr>
            <p:ph type="title"/>
          </p:nvPr>
        </p:nvSpPr>
        <p:spPr>
          <a:xfrm>
            <a:off x="1765664" y="545123"/>
            <a:ext cx="10018713" cy="650631"/>
          </a:xfrm>
        </p:spPr>
        <p:txBody>
          <a:bodyPr>
            <a:normAutofit fontScale="90000"/>
          </a:bodyPr>
          <a:lstStyle/>
          <a:p>
            <a:pPr algn="l"/>
            <a:r>
              <a:rPr lang="en-GB" dirty="0"/>
              <a:t>Problem 10 – Keeping Your Music Consistent</a:t>
            </a:r>
          </a:p>
        </p:txBody>
      </p:sp>
      <p:sp>
        <p:nvSpPr>
          <p:cNvPr id="3" name="Content Placeholder 2">
            <a:extLst>
              <a:ext uri="{FF2B5EF4-FFF2-40B4-BE49-F238E27FC236}">
                <a16:creationId xmlns:a16="http://schemas.microsoft.com/office/drawing/2014/main" id="{758544DF-E3AB-4F9B-A086-F9379FE2933B}"/>
              </a:ext>
            </a:extLst>
          </p:cNvPr>
          <p:cNvSpPr>
            <a:spLocks noGrp="1"/>
          </p:cNvSpPr>
          <p:nvPr>
            <p:ph idx="1"/>
          </p:nvPr>
        </p:nvSpPr>
        <p:spPr>
          <a:xfrm>
            <a:off x="1765663" y="1963614"/>
            <a:ext cx="10018713" cy="3124201"/>
          </a:xfrm>
        </p:spPr>
        <p:txBody>
          <a:bodyPr/>
          <a:lstStyle/>
          <a:p>
            <a:r>
              <a:rPr lang="en-GB" dirty="0"/>
              <a:t>OK, your collection is identified and organized, but how do you update with additional data</a:t>
            </a:r>
          </a:p>
          <a:p>
            <a:r>
              <a:rPr lang="en-GB" dirty="0"/>
              <a:t>Most solutions have no link back to the existing match so if you want to update you have to rematch, and this may cause songs to be matched to something different</a:t>
            </a:r>
          </a:p>
          <a:p>
            <a:r>
              <a:rPr lang="en-GB" dirty="0"/>
              <a:t>Its also slow to rematch again.</a:t>
            </a:r>
          </a:p>
        </p:txBody>
      </p:sp>
    </p:spTree>
    <p:extLst>
      <p:ext uri="{BB962C8B-B14F-4D97-AF65-F5344CB8AC3E}">
        <p14:creationId xmlns:p14="http://schemas.microsoft.com/office/powerpoint/2010/main" val="2454279913"/>
      </p:ext>
    </p:extLst>
  </p:cSld>
  <p:clrMapOvr>
    <a:masterClrMapping/>
  </p:clrMapOvr>
  <mc:AlternateContent xmlns:mc="http://schemas.openxmlformats.org/markup-compatibility/2006" xmlns:p14="http://schemas.microsoft.com/office/powerpoint/2010/main">
    <mc:Choice Requires="p14">
      <p:transition spd="slow" p14:dur="1600" advTm="9434">
        <p:blinds dir="vert"/>
      </p:transition>
    </mc:Choice>
    <mc:Fallback xmlns="">
      <p:transition spd="slow" advTm="9434">
        <p:blinds dir="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16133-8BA3-4B73-9F17-AE08746B98D6}"/>
              </a:ext>
            </a:extLst>
          </p:cNvPr>
          <p:cNvSpPr>
            <a:spLocks noGrp="1"/>
          </p:cNvSpPr>
          <p:nvPr>
            <p:ph type="title"/>
          </p:nvPr>
        </p:nvSpPr>
        <p:spPr>
          <a:xfrm>
            <a:off x="1775713" y="675752"/>
            <a:ext cx="10018713" cy="610437"/>
          </a:xfrm>
        </p:spPr>
        <p:txBody>
          <a:bodyPr>
            <a:normAutofit fontScale="90000"/>
          </a:bodyPr>
          <a:lstStyle/>
          <a:p>
            <a:pPr algn="l"/>
            <a:r>
              <a:rPr lang="en-GB" dirty="0"/>
              <a:t>Solution 10 - Keeping Your Music Consistent </a:t>
            </a:r>
          </a:p>
        </p:txBody>
      </p:sp>
      <p:sp>
        <p:nvSpPr>
          <p:cNvPr id="3" name="Content Placeholder 2">
            <a:extLst>
              <a:ext uri="{FF2B5EF4-FFF2-40B4-BE49-F238E27FC236}">
                <a16:creationId xmlns:a16="http://schemas.microsoft.com/office/drawing/2014/main" id="{D4706B06-18A0-4ABE-B9CA-25340117BE0B}"/>
              </a:ext>
            </a:extLst>
          </p:cNvPr>
          <p:cNvSpPr>
            <a:spLocks noGrp="1"/>
          </p:cNvSpPr>
          <p:nvPr>
            <p:ph idx="1"/>
          </p:nvPr>
        </p:nvSpPr>
        <p:spPr>
          <a:xfrm>
            <a:off x="1775713" y="2013856"/>
            <a:ext cx="10018713" cy="3124201"/>
          </a:xfrm>
        </p:spPr>
        <p:txBody>
          <a:bodyPr/>
          <a:lstStyle/>
          <a:p>
            <a:r>
              <a:rPr lang="en-GB" dirty="0"/>
              <a:t>When </a:t>
            </a:r>
            <a:r>
              <a:rPr lang="en-GB" dirty="0" err="1"/>
              <a:t>SongKong</a:t>
            </a:r>
            <a:r>
              <a:rPr lang="en-GB" dirty="0"/>
              <a:t> matches to an album it stores the internal </a:t>
            </a:r>
            <a:r>
              <a:rPr lang="en-GB" i="1" dirty="0" err="1"/>
              <a:t>MusicBrainzReleaseId</a:t>
            </a:r>
            <a:r>
              <a:rPr lang="en-GB" dirty="0"/>
              <a:t> or </a:t>
            </a:r>
            <a:r>
              <a:rPr lang="en-GB" i="1" dirty="0" err="1"/>
              <a:t>DiscogsReleaseId</a:t>
            </a:r>
            <a:r>
              <a:rPr lang="en-GB" dirty="0"/>
              <a:t> fields as well.</a:t>
            </a:r>
          </a:p>
          <a:p>
            <a:r>
              <a:rPr lang="en-GB" dirty="0"/>
              <a:t>So when you run </a:t>
            </a:r>
            <a:r>
              <a:rPr lang="en-GB" i="1" dirty="0"/>
              <a:t>Fix Songs</a:t>
            </a:r>
            <a:r>
              <a:rPr lang="en-GB" dirty="0"/>
              <a:t> it doesn’t rematch those albums if it finds the ids.</a:t>
            </a:r>
          </a:p>
          <a:p>
            <a:r>
              <a:rPr lang="en-GB" dirty="0"/>
              <a:t>Instead it just updates the songs with any new data for that album that has been added to online database (</a:t>
            </a:r>
            <a:r>
              <a:rPr lang="en-GB" dirty="0" err="1"/>
              <a:t>e.g</a:t>
            </a:r>
            <a:r>
              <a:rPr lang="en-GB" dirty="0"/>
              <a:t> Record Label)</a:t>
            </a:r>
          </a:p>
          <a:p>
            <a:r>
              <a:rPr lang="en-GB" dirty="0"/>
              <a:t>Can also be used to quickly change your collection if decide to </a:t>
            </a:r>
            <a:r>
              <a:rPr lang="en-GB" dirty="0" err="1"/>
              <a:t>cnage</a:t>
            </a:r>
            <a:r>
              <a:rPr lang="en-GB" dirty="0"/>
              <a:t> a formatting option </a:t>
            </a:r>
            <a:r>
              <a:rPr lang="en-GB" dirty="0" err="1"/>
              <a:t>e.g</a:t>
            </a:r>
            <a:r>
              <a:rPr lang="en-GB" dirty="0"/>
              <a:t> Enable </a:t>
            </a:r>
            <a:r>
              <a:rPr lang="en-GB" i="1" dirty="0"/>
              <a:t>Add Audio to Album Title</a:t>
            </a:r>
          </a:p>
        </p:txBody>
      </p:sp>
    </p:spTree>
    <p:extLst>
      <p:ext uri="{BB962C8B-B14F-4D97-AF65-F5344CB8AC3E}">
        <p14:creationId xmlns:p14="http://schemas.microsoft.com/office/powerpoint/2010/main" val="1801021526"/>
      </p:ext>
    </p:extLst>
  </p:cSld>
  <p:clrMapOvr>
    <a:masterClrMapping/>
  </p:clrMapOvr>
  <p:transition spd="slow" advTm="11671">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CB2C-9F7A-41C1-BF07-577F6A284039}"/>
              </a:ext>
            </a:extLst>
          </p:cNvPr>
          <p:cNvSpPr>
            <a:spLocks noGrp="1"/>
          </p:cNvSpPr>
          <p:nvPr>
            <p:ph type="title"/>
          </p:nvPr>
        </p:nvSpPr>
        <p:spPr>
          <a:xfrm>
            <a:off x="1795809" y="715947"/>
            <a:ext cx="10018713" cy="570244"/>
          </a:xfrm>
        </p:spPr>
        <p:txBody>
          <a:bodyPr>
            <a:normAutofit fontScale="90000"/>
          </a:bodyPr>
          <a:lstStyle/>
          <a:p>
            <a:pPr algn="l"/>
            <a:r>
              <a:rPr lang="en-GB" dirty="0"/>
              <a:t>Solution 1:Inconsistent Artists</a:t>
            </a:r>
          </a:p>
        </p:txBody>
      </p:sp>
      <p:sp>
        <p:nvSpPr>
          <p:cNvPr id="3" name="Content Placeholder 2">
            <a:extLst>
              <a:ext uri="{FF2B5EF4-FFF2-40B4-BE49-F238E27FC236}">
                <a16:creationId xmlns:a16="http://schemas.microsoft.com/office/drawing/2014/main" id="{04CFE139-ECF5-4999-AB64-5FADC26FD14C}"/>
              </a:ext>
            </a:extLst>
          </p:cNvPr>
          <p:cNvSpPr>
            <a:spLocks noGrp="1"/>
          </p:cNvSpPr>
          <p:nvPr>
            <p:ph idx="1"/>
          </p:nvPr>
        </p:nvSpPr>
        <p:spPr>
          <a:xfrm>
            <a:off x="1795808" y="1782744"/>
            <a:ext cx="10018713" cy="3124201"/>
          </a:xfrm>
        </p:spPr>
        <p:txBody>
          <a:bodyPr/>
          <a:lstStyle/>
          <a:p>
            <a:r>
              <a:rPr lang="en-GB" dirty="0"/>
              <a:t>Understands Artists as entities ( we store an </a:t>
            </a:r>
            <a:r>
              <a:rPr lang="en-GB" i="1" dirty="0"/>
              <a:t>Artist Id</a:t>
            </a:r>
            <a:r>
              <a:rPr lang="en-GB" dirty="0"/>
              <a:t> we know who they are)</a:t>
            </a:r>
          </a:p>
          <a:p>
            <a:r>
              <a:rPr lang="en-GB" dirty="0"/>
              <a:t>Artist Canonical Name, instead of using name on release we can use their main name</a:t>
            </a:r>
          </a:p>
          <a:p>
            <a:r>
              <a:rPr lang="en-GB" dirty="0"/>
              <a:t> If their main name is not in Roman script (</a:t>
            </a:r>
            <a:r>
              <a:rPr lang="en-GB" dirty="0" err="1"/>
              <a:t>eg</a:t>
            </a:r>
            <a:r>
              <a:rPr lang="en-GB" dirty="0"/>
              <a:t> </a:t>
            </a:r>
            <a:r>
              <a:rPr lang="az-Cyrl-AZ" dirty="0"/>
              <a:t>Пётр Ильич Чайковский</a:t>
            </a:r>
            <a:r>
              <a:rPr lang="en-GB" i="1" dirty="0"/>
              <a:t>) </a:t>
            </a:r>
            <a:r>
              <a:rPr lang="en-GB" dirty="0"/>
              <a:t>we can use their Roman/English version of name</a:t>
            </a:r>
          </a:p>
          <a:p>
            <a:pPr marL="0" indent="0">
              <a:buNone/>
            </a:pPr>
            <a:endParaRPr lang="en-GB" dirty="0"/>
          </a:p>
        </p:txBody>
      </p:sp>
    </p:spTree>
    <p:extLst>
      <p:ext uri="{BB962C8B-B14F-4D97-AF65-F5344CB8AC3E}">
        <p14:creationId xmlns:p14="http://schemas.microsoft.com/office/powerpoint/2010/main" val="2513773106"/>
      </p:ext>
    </p:extLst>
  </p:cSld>
  <p:clrMapOvr>
    <a:masterClrMapping/>
  </p:clrMapOvr>
  <p:transition spd="slow" advTm="11339">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0D32-ED52-4AA9-AC86-CE666E90112B}"/>
              </a:ext>
            </a:extLst>
          </p:cNvPr>
          <p:cNvSpPr>
            <a:spLocks noGrp="1"/>
          </p:cNvSpPr>
          <p:nvPr>
            <p:ph type="title"/>
          </p:nvPr>
        </p:nvSpPr>
        <p:spPr>
          <a:xfrm>
            <a:off x="1484311" y="685801"/>
            <a:ext cx="9543353" cy="758952"/>
          </a:xfrm>
        </p:spPr>
        <p:txBody>
          <a:bodyPr/>
          <a:lstStyle/>
          <a:p>
            <a:r>
              <a:rPr lang="en-GB" dirty="0"/>
              <a:t>Summary</a:t>
            </a:r>
          </a:p>
        </p:txBody>
      </p:sp>
      <p:sp>
        <p:nvSpPr>
          <p:cNvPr id="3" name="Content Placeholder 2">
            <a:extLst>
              <a:ext uri="{FF2B5EF4-FFF2-40B4-BE49-F238E27FC236}">
                <a16:creationId xmlns:a16="http://schemas.microsoft.com/office/drawing/2014/main" id="{D7F8762F-EC8E-499C-833A-797A1EE61070}"/>
              </a:ext>
            </a:extLst>
          </p:cNvPr>
          <p:cNvSpPr>
            <a:spLocks noGrp="1"/>
          </p:cNvSpPr>
          <p:nvPr>
            <p:ph idx="1"/>
          </p:nvPr>
        </p:nvSpPr>
        <p:spPr>
          <a:xfrm>
            <a:off x="1356294" y="1545335"/>
            <a:ext cx="10037130" cy="3986785"/>
          </a:xfrm>
        </p:spPr>
        <p:txBody>
          <a:bodyPr>
            <a:normAutofit fontScale="92500" lnSpcReduction="20000"/>
          </a:bodyPr>
          <a:lstStyle/>
          <a:p>
            <a:endParaRPr lang="en-GB" dirty="0"/>
          </a:p>
          <a:p>
            <a:endParaRPr lang="en-GB" sz="2600" dirty="0"/>
          </a:p>
          <a:p>
            <a:r>
              <a:rPr lang="en-GB" sz="2600" dirty="0" err="1"/>
              <a:t>SongKong</a:t>
            </a:r>
            <a:r>
              <a:rPr lang="en-GB" sz="2600" dirty="0"/>
              <a:t> is careful and doesn’t damage existing data</a:t>
            </a:r>
          </a:p>
          <a:p>
            <a:r>
              <a:rPr lang="en-GB" sz="2600" dirty="0" err="1"/>
              <a:t>SongKong</a:t>
            </a:r>
            <a:r>
              <a:rPr lang="en-GB" sz="2600" dirty="0"/>
              <a:t> really understands metadata</a:t>
            </a:r>
          </a:p>
          <a:p>
            <a:r>
              <a:rPr lang="en-GB" sz="2600" dirty="0" err="1"/>
              <a:t>SongKong</a:t>
            </a:r>
            <a:r>
              <a:rPr lang="en-GB" sz="2600" dirty="0"/>
              <a:t> can solve problems in a  consistent way.</a:t>
            </a:r>
          </a:p>
          <a:p>
            <a:r>
              <a:rPr lang="en-GB" sz="2600" dirty="0" err="1"/>
              <a:t>SongKong</a:t>
            </a:r>
            <a:r>
              <a:rPr lang="en-GB" sz="2600" dirty="0"/>
              <a:t> makes it easy to apply to your whole collection</a:t>
            </a:r>
          </a:p>
          <a:p>
            <a:endParaRPr lang="en-GB" sz="2600" dirty="0"/>
          </a:p>
          <a:p>
            <a:pPr marL="0" indent="0">
              <a:buNone/>
            </a:pPr>
            <a:r>
              <a:rPr lang="en-GB" sz="2600"/>
              <a:t>Thankyou, </a:t>
            </a:r>
            <a:r>
              <a:rPr lang="en-GB" sz="2600" dirty="0"/>
              <a:t>I hope that helps explain the kind of problems that </a:t>
            </a:r>
            <a:r>
              <a:rPr lang="en-GB" sz="2600" dirty="0" err="1"/>
              <a:t>SongKong</a:t>
            </a:r>
            <a:r>
              <a:rPr lang="en-GB" sz="2600" dirty="0"/>
              <a:t> can solve.</a:t>
            </a:r>
          </a:p>
        </p:txBody>
      </p:sp>
    </p:spTree>
    <p:extLst>
      <p:ext uri="{BB962C8B-B14F-4D97-AF65-F5344CB8AC3E}">
        <p14:creationId xmlns:p14="http://schemas.microsoft.com/office/powerpoint/2010/main" val="222931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794E2-4FB9-44EB-A71C-34E0BCC2517A}"/>
              </a:ext>
            </a:extLst>
          </p:cNvPr>
          <p:cNvSpPr>
            <a:spLocks noGrp="1"/>
          </p:cNvSpPr>
          <p:nvPr>
            <p:ph type="title"/>
          </p:nvPr>
        </p:nvSpPr>
        <p:spPr>
          <a:xfrm>
            <a:off x="1785761" y="695848"/>
            <a:ext cx="10018713" cy="580292"/>
          </a:xfrm>
        </p:spPr>
        <p:txBody>
          <a:bodyPr>
            <a:normAutofit fontScale="90000"/>
          </a:bodyPr>
          <a:lstStyle/>
          <a:p>
            <a:pPr algn="l"/>
            <a:r>
              <a:rPr lang="en-GB" dirty="0"/>
              <a:t>Problem 2:Artist Collaborations</a:t>
            </a:r>
          </a:p>
        </p:txBody>
      </p:sp>
      <p:sp>
        <p:nvSpPr>
          <p:cNvPr id="3" name="Content Placeholder 2">
            <a:extLst>
              <a:ext uri="{FF2B5EF4-FFF2-40B4-BE49-F238E27FC236}">
                <a16:creationId xmlns:a16="http://schemas.microsoft.com/office/drawing/2014/main" id="{D0CD439D-7DCE-4A28-B803-0F6B2E542476}"/>
              </a:ext>
            </a:extLst>
          </p:cNvPr>
          <p:cNvSpPr>
            <a:spLocks noGrp="1"/>
          </p:cNvSpPr>
          <p:nvPr>
            <p:ph idx="1"/>
          </p:nvPr>
        </p:nvSpPr>
        <p:spPr>
          <a:xfrm>
            <a:off x="1785761" y="1632019"/>
            <a:ext cx="10018713" cy="3124201"/>
          </a:xfrm>
        </p:spPr>
        <p:txBody>
          <a:bodyPr/>
          <a:lstStyle/>
          <a:p>
            <a:r>
              <a:rPr lang="en-GB" dirty="0"/>
              <a:t>Collaborations e.g. </a:t>
            </a:r>
            <a:r>
              <a:rPr lang="en-GB" i="1" dirty="0"/>
              <a:t>Johnny Cash and June Carter</a:t>
            </a:r>
          </a:p>
          <a:p>
            <a:r>
              <a:rPr lang="en-GB" dirty="0"/>
              <a:t>Featured artist e.g. </a:t>
            </a:r>
            <a:r>
              <a:rPr lang="en-GB" i="1" dirty="0"/>
              <a:t>Taylor Swift feat. Ed Sheeran</a:t>
            </a:r>
          </a:p>
          <a:p>
            <a:endParaRPr lang="en-GB" i="1" dirty="0"/>
          </a:p>
          <a:p>
            <a:r>
              <a:rPr lang="en-GB" dirty="0"/>
              <a:t>So each collaboration, or featured by involving an artist ends up as a separate artist in your browse list</a:t>
            </a:r>
          </a:p>
        </p:txBody>
      </p:sp>
    </p:spTree>
    <p:extLst>
      <p:ext uri="{BB962C8B-B14F-4D97-AF65-F5344CB8AC3E}">
        <p14:creationId xmlns:p14="http://schemas.microsoft.com/office/powerpoint/2010/main" val="1037353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0904">
        <p15:prstTrans prst="wind"/>
      </p:transition>
    </mc:Choice>
    <mc:Fallback xmlns="">
      <p:transition spd="slow" advTm="1090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79A8-25A8-4767-84D5-A635861C4BC5}"/>
              </a:ext>
            </a:extLst>
          </p:cNvPr>
          <p:cNvSpPr>
            <a:spLocks noGrp="1"/>
          </p:cNvSpPr>
          <p:nvPr>
            <p:ph type="title"/>
          </p:nvPr>
        </p:nvSpPr>
        <p:spPr>
          <a:xfrm>
            <a:off x="1782746" y="570401"/>
            <a:ext cx="10515600" cy="575112"/>
          </a:xfrm>
        </p:spPr>
        <p:txBody>
          <a:bodyPr>
            <a:normAutofit fontScale="90000"/>
          </a:bodyPr>
          <a:lstStyle/>
          <a:p>
            <a:pPr algn="l"/>
            <a:r>
              <a:rPr lang="en-GB" dirty="0"/>
              <a:t>Solution 2: Artist Collaborations</a:t>
            </a:r>
          </a:p>
        </p:txBody>
      </p:sp>
      <p:sp>
        <p:nvSpPr>
          <p:cNvPr id="3" name="Content Placeholder 2">
            <a:extLst>
              <a:ext uri="{FF2B5EF4-FFF2-40B4-BE49-F238E27FC236}">
                <a16:creationId xmlns:a16="http://schemas.microsoft.com/office/drawing/2014/main" id="{FEAAA061-D4FA-4692-877B-2A65574437CA}"/>
              </a:ext>
            </a:extLst>
          </p:cNvPr>
          <p:cNvSpPr>
            <a:spLocks noGrp="1"/>
          </p:cNvSpPr>
          <p:nvPr>
            <p:ph idx="1"/>
          </p:nvPr>
        </p:nvSpPr>
        <p:spPr>
          <a:xfrm>
            <a:off x="1782746" y="1930749"/>
            <a:ext cx="10018713" cy="3760178"/>
          </a:xfrm>
        </p:spPr>
        <p:txBody>
          <a:bodyPr>
            <a:normAutofit lnSpcReduction="10000"/>
          </a:bodyPr>
          <a:lstStyle/>
          <a:p>
            <a:r>
              <a:rPr lang="en-GB" dirty="0"/>
              <a:t>Again it comes now to entities, when we lookup it is decoded as</a:t>
            </a:r>
          </a:p>
          <a:p>
            <a:pPr marL="457200" lvl="1" indent="0">
              <a:buNone/>
            </a:pPr>
            <a:endParaRPr lang="en-GB" dirty="0"/>
          </a:p>
          <a:p>
            <a:pPr marL="457200" lvl="1" indent="0">
              <a:buNone/>
            </a:pPr>
            <a:endParaRPr lang="en-GB" dirty="0"/>
          </a:p>
          <a:p>
            <a:r>
              <a:rPr lang="en-GB" dirty="0"/>
              <a:t>So we know we have </a:t>
            </a:r>
            <a:r>
              <a:rPr lang="en-GB" b="1" dirty="0"/>
              <a:t>two</a:t>
            </a:r>
            <a:r>
              <a:rPr lang="en-GB" dirty="0"/>
              <a:t> artists and a connector, so we can store as</a:t>
            </a:r>
          </a:p>
          <a:p>
            <a:endParaRPr lang="en-GB" dirty="0"/>
          </a:p>
          <a:p>
            <a:endParaRPr lang="en-GB" dirty="0"/>
          </a:p>
          <a:p>
            <a:r>
              <a:rPr lang="en-GB" dirty="0"/>
              <a:t>We can do the same with featured artists, we can also drop the featured artist altogether if they are not of interest.</a:t>
            </a:r>
          </a:p>
        </p:txBody>
      </p:sp>
      <p:graphicFrame>
        <p:nvGraphicFramePr>
          <p:cNvPr id="4" name="Table 3">
            <a:extLst>
              <a:ext uri="{FF2B5EF4-FFF2-40B4-BE49-F238E27FC236}">
                <a16:creationId xmlns:a16="http://schemas.microsoft.com/office/drawing/2014/main" id="{1D6E1ED9-D30A-40B6-94C0-F0878E3F71C1}"/>
              </a:ext>
            </a:extLst>
          </p:cNvPr>
          <p:cNvGraphicFramePr>
            <a:graphicFrameLocks noGrp="1"/>
          </p:cNvGraphicFramePr>
          <p:nvPr>
            <p:extLst>
              <p:ext uri="{D42A27DB-BD31-4B8C-83A1-F6EECF244321}">
                <p14:modId xmlns:p14="http://schemas.microsoft.com/office/powerpoint/2010/main" val="710288280"/>
              </p:ext>
            </p:extLst>
          </p:nvPr>
        </p:nvGraphicFramePr>
        <p:xfrm>
          <a:off x="2429664" y="2599781"/>
          <a:ext cx="8127999" cy="365760"/>
        </p:xfrm>
        <a:graphic>
          <a:graphicData uri="http://schemas.openxmlformats.org/drawingml/2006/table">
            <a:tbl>
              <a:tblPr firstRow="1" bandRow="1">
                <a:tableStyleId>{5C22544A-7EE6-4342-B048-85BDC9FD1C3A}</a:tableStyleId>
              </a:tblPr>
              <a:tblGrid>
                <a:gridCol w="2654800">
                  <a:extLst>
                    <a:ext uri="{9D8B030D-6E8A-4147-A177-3AD203B41FA5}">
                      <a16:colId xmlns:a16="http://schemas.microsoft.com/office/drawing/2014/main" val="2834127625"/>
                    </a:ext>
                  </a:extLst>
                </a:gridCol>
                <a:gridCol w="2763866">
                  <a:extLst>
                    <a:ext uri="{9D8B030D-6E8A-4147-A177-3AD203B41FA5}">
                      <a16:colId xmlns:a16="http://schemas.microsoft.com/office/drawing/2014/main" val="4020239622"/>
                    </a:ext>
                  </a:extLst>
                </a:gridCol>
                <a:gridCol w="2709333">
                  <a:extLst>
                    <a:ext uri="{9D8B030D-6E8A-4147-A177-3AD203B41FA5}">
                      <a16:colId xmlns:a16="http://schemas.microsoft.com/office/drawing/2014/main" val="133274209"/>
                    </a:ext>
                  </a:extLst>
                </a:gridCol>
              </a:tblGrid>
              <a:tr h="251208">
                <a:tc>
                  <a:txBody>
                    <a:bodyPr/>
                    <a:lstStyle/>
                    <a:p>
                      <a:r>
                        <a:rPr lang="en-GB" dirty="0"/>
                        <a:t>Johnny Cash</a:t>
                      </a:r>
                    </a:p>
                  </a:txBody>
                  <a:tcPr/>
                </a:tc>
                <a:tc>
                  <a:txBody>
                    <a:bodyPr/>
                    <a:lstStyle/>
                    <a:p>
                      <a:r>
                        <a:rPr lang="en-GB" dirty="0"/>
                        <a:t>&amp; </a:t>
                      </a:r>
                    </a:p>
                  </a:txBody>
                  <a:tcPr/>
                </a:tc>
                <a:tc>
                  <a:txBody>
                    <a:bodyPr/>
                    <a:lstStyle/>
                    <a:p>
                      <a:r>
                        <a:rPr lang="en-GB" dirty="0"/>
                        <a:t>June Carter</a:t>
                      </a:r>
                    </a:p>
                  </a:txBody>
                  <a:tcPr/>
                </a:tc>
                <a:extLst>
                  <a:ext uri="{0D108BD9-81ED-4DB2-BD59-A6C34878D82A}">
                    <a16:rowId xmlns:a16="http://schemas.microsoft.com/office/drawing/2014/main" val="2239702996"/>
                  </a:ext>
                </a:extLst>
              </a:tr>
            </a:tbl>
          </a:graphicData>
        </a:graphic>
      </p:graphicFrame>
      <p:graphicFrame>
        <p:nvGraphicFramePr>
          <p:cNvPr id="5" name="Table 4">
            <a:extLst>
              <a:ext uri="{FF2B5EF4-FFF2-40B4-BE49-F238E27FC236}">
                <a16:creationId xmlns:a16="http://schemas.microsoft.com/office/drawing/2014/main" id="{84AC8DEE-295B-4845-BC78-0F51A2474D5C}"/>
              </a:ext>
            </a:extLst>
          </p:cNvPr>
          <p:cNvGraphicFramePr>
            <a:graphicFrameLocks noGrp="1"/>
          </p:cNvGraphicFramePr>
          <p:nvPr>
            <p:extLst>
              <p:ext uri="{D42A27DB-BD31-4B8C-83A1-F6EECF244321}">
                <p14:modId xmlns:p14="http://schemas.microsoft.com/office/powerpoint/2010/main" val="2315982017"/>
              </p:ext>
            </p:extLst>
          </p:nvPr>
        </p:nvGraphicFramePr>
        <p:xfrm>
          <a:off x="2429664" y="3892460"/>
          <a:ext cx="2027535" cy="736600"/>
        </p:xfrm>
        <a:graphic>
          <a:graphicData uri="http://schemas.openxmlformats.org/drawingml/2006/table">
            <a:tbl>
              <a:tblPr firstRow="1" bandRow="1">
                <a:tableStyleId>{5C22544A-7EE6-4342-B048-85BDC9FD1C3A}</a:tableStyleId>
              </a:tblPr>
              <a:tblGrid>
                <a:gridCol w="2027535">
                  <a:extLst>
                    <a:ext uri="{9D8B030D-6E8A-4147-A177-3AD203B41FA5}">
                      <a16:colId xmlns:a16="http://schemas.microsoft.com/office/drawing/2014/main" val="2619791456"/>
                    </a:ext>
                  </a:extLst>
                </a:gridCol>
              </a:tblGrid>
              <a:tr h="164206">
                <a:tc>
                  <a:txBody>
                    <a:bodyPr/>
                    <a:lstStyle/>
                    <a:p>
                      <a:r>
                        <a:rPr lang="en-GB" dirty="0"/>
                        <a:t>Johnny Cash</a:t>
                      </a:r>
                    </a:p>
                  </a:txBody>
                  <a:tcPr/>
                </a:tc>
                <a:extLst>
                  <a:ext uri="{0D108BD9-81ED-4DB2-BD59-A6C34878D82A}">
                    <a16:rowId xmlns:a16="http://schemas.microsoft.com/office/drawing/2014/main" val="2150698884"/>
                  </a:ext>
                </a:extLst>
              </a:tr>
              <a:tr h="370840">
                <a:tc>
                  <a:txBody>
                    <a:bodyPr/>
                    <a:lstStyle/>
                    <a:p>
                      <a:r>
                        <a:rPr lang="en-GB" dirty="0"/>
                        <a:t>June Carter</a:t>
                      </a:r>
                    </a:p>
                  </a:txBody>
                  <a:tcPr/>
                </a:tc>
                <a:extLst>
                  <a:ext uri="{0D108BD9-81ED-4DB2-BD59-A6C34878D82A}">
                    <a16:rowId xmlns:a16="http://schemas.microsoft.com/office/drawing/2014/main" val="2724510472"/>
                  </a:ext>
                </a:extLst>
              </a:tr>
            </a:tbl>
          </a:graphicData>
        </a:graphic>
      </p:graphicFrame>
    </p:spTree>
    <p:extLst>
      <p:ext uri="{BB962C8B-B14F-4D97-AF65-F5344CB8AC3E}">
        <p14:creationId xmlns:p14="http://schemas.microsoft.com/office/powerpoint/2010/main" val="842518426"/>
      </p:ext>
    </p:extLst>
  </p:cSld>
  <p:clrMapOvr>
    <a:masterClrMapping/>
  </p:clrMapOvr>
  <p:transition spd="slow" advTm="11168">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D1139-1905-4639-A59A-935E6B43A78E}"/>
              </a:ext>
            </a:extLst>
          </p:cNvPr>
          <p:cNvSpPr>
            <a:spLocks noGrp="1"/>
          </p:cNvSpPr>
          <p:nvPr>
            <p:ph type="title"/>
          </p:nvPr>
        </p:nvSpPr>
        <p:spPr>
          <a:xfrm>
            <a:off x="1805858" y="695848"/>
            <a:ext cx="10018713" cy="530051"/>
          </a:xfrm>
        </p:spPr>
        <p:txBody>
          <a:bodyPr>
            <a:normAutofit fontScale="90000"/>
          </a:bodyPr>
          <a:lstStyle/>
          <a:p>
            <a:pPr algn="l"/>
            <a:r>
              <a:rPr lang="en-GB" dirty="0"/>
              <a:t>Artist Options</a:t>
            </a:r>
          </a:p>
        </p:txBody>
      </p:sp>
      <p:pic>
        <p:nvPicPr>
          <p:cNvPr id="5" name="Content Placeholder 4">
            <a:extLst>
              <a:ext uri="{FF2B5EF4-FFF2-40B4-BE49-F238E27FC236}">
                <a16:creationId xmlns:a16="http://schemas.microsoft.com/office/drawing/2014/main" id="{D128FC66-AB64-4726-AE23-BE7CBC62230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5858" y="1632019"/>
            <a:ext cx="6051953" cy="4189814"/>
          </a:xfrm>
        </p:spPr>
      </p:pic>
    </p:spTree>
    <p:extLst>
      <p:ext uri="{BB962C8B-B14F-4D97-AF65-F5344CB8AC3E}">
        <p14:creationId xmlns:p14="http://schemas.microsoft.com/office/powerpoint/2010/main" val="2779808462"/>
      </p:ext>
    </p:extLst>
  </p:cSld>
  <p:clrMapOvr>
    <a:masterClrMapping/>
  </p:clrMapOvr>
  <p:transition spd="slow" advTm="11275">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E3EEB-9BDC-4F16-AAA5-CF6F3E2B893F}"/>
              </a:ext>
            </a:extLst>
          </p:cNvPr>
          <p:cNvSpPr>
            <a:spLocks noGrp="1"/>
          </p:cNvSpPr>
          <p:nvPr>
            <p:ph type="title"/>
          </p:nvPr>
        </p:nvSpPr>
        <p:spPr>
          <a:xfrm>
            <a:off x="1785761" y="675753"/>
            <a:ext cx="10018713" cy="520002"/>
          </a:xfrm>
        </p:spPr>
        <p:txBody>
          <a:bodyPr>
            <a:normAutofit fontScale="90000"/>
          </a:bodyPr>
          <a:lstStyle/>
          <a:p>
            <a:pPr algn="l"/>
            <a:r>
              <a:rPr lang="en-GB" dirty="0"/>
              <a:t>Problem 3:Sorting Artists</a:t>
            </a:r>
          </a:p>
        </p:txBody>
      </p:sp>
      <p:sp>
        <p:nvSpPr>
          <p:cNvPr id="3" name="Content Placeholder 2">
            <a:extLst>
              <a:ext uri="{FF2B5EF4-FFF2-40B4-BE49-F238E27FC236}">
                <a16:creationId xmlns:a16="http://schemas.microsoft.com/office/drawing/2014/main" id="{7E3CEB95-43A4-41A3-9D09-0720C892A337}"/>
              </a:ext>
            </a:extLst>
          </p:cNvPr>
          <p:cNvSpPr>
            <a:spLocks noGrp="1"/>
          </p:cNvSpPr>
          <p:nvPr>
            <p:ph idx="1"/>
          </p:nvPr>
        </p:nvSpPr>
        <p:spPr>
          <a:xfrm>
            <a:off x="1785761" y="1866899"/>
            <a:ext cx="10018713" cy="3124201"/>
          </a:xfrm>
        </p:spPr>
        <p:txBody>
          <a:bodyPr/>
          <a:lstStyle/>
          <a:p>
            <a:r>
              <a:rPr lang="en-GB" dirty="0"/>
              <a:t>Sometimes lookup returns the </a:t>
            </a:r>
            <a:r>
              <a:rPr lang="en-GB" b="1" dirty="0"/>
              <a:t>Artist Sort Name</a:t>
            </a:r>
            <a:r>
              <a:rPr lang="en-GB" dirty="0"/>
              <a:t> (</a:t>
            </a:r>
            <a:r>
              <a:rPr lang="en-GB" i="1" dirty="0"/>
              <a:t>Beatles, The</a:t>
            </a:r>
            <a:r>
              <a:rPr lang="en-GB" dirty="0"/>
              <a:t>) rather than their Display Name (</a:t>
            </a:r>
            <a:r>
              <a:rPr lang="en-GB" i="1" dirty="0"/>
              <a:t>The Beatles</a:t>
            </a:r>
            <a:r>
              <a:rPr lang="en-GB" dirty="0"/>
              <a:t>), another source of inconsistency</a:t>
            </a:r>
          </a:p>
          <a:p>
            <a:r>
              <a:rPr lang="en-GB" dirty="0"/>
              <a:t>Sometimes Sort Name are shoe-horned into main name</a:t>
            </a:r>
          </a:p>
          <a:p>
            <a:r>
              <a:rPr lang="en-GB" dirty="0"/>
              <a:t>Hard work entering sort names</a:t>
            </a:r>
          </a:p>
          <a:p>
            <a:r>
              <a:rPr lang="en-GB" dirty="0"/>
              <a:t>Cannot derive sort names automatically, </a:t>
            </a:r>
            <a:r>
              <a:rPr lang="en-GB" dirty="0" err="1"/>
              <a:t>e.g</a:t>
            </a:r>
            <a:r>
              <a:rPr lang="en-GB" dirty="0"/>
              <a:t> </a:t>
            </a:r>
            <a:r>
              <a:rPr lang="en-GB" i="1" dirty="0"/>
              <a:t>Josquin des </a:t>
            </a:r>
            <a:r>
              <a:rPr lang="en-GB" i="1" dirty="0" err="1"/>
              <a:t>Prez</a:t>
            </a:r>
            <a:endParaRPr lang="en-GB" i="1" dirty="0"/>
          </a:p>
          <a:p>
            <a:endParaRPr lang="en-GB" dirty="0"/>
          </a:p>
        </p:txBody>
      </p:sp>
    </p:spTree>
    <p:extLst>
      <p:ext uri="{BB962C8B-B14F-4D97-AF65-F5344CB8AC3E}">
        <p14:creationId xmlns:p14="http://schemas.microsoft.com/office/powerpoint/2010/main" val="2660388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1471">
        <p15:prstTrans prst="wind"/>
      </p:transition>
    </mc:Choice>
    <mc:Fallback xmlns="">
      <p:transition spd="slow" advTm="11471">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C485-CEB2-48A7-AF31-F4B11E65F736}"/>
              </a:ext>
            </a:extLst>
          </p:cNvPr>
          <p:cNvSpPr>
            <a:spLocks noGrp="1"/>
          </p:cNvSpPr>
          <p:nvPr>
            <p:ph type="title"/>
          </p:nvPr>
        </p:nvSpPr>
        <p:spPr>
          <a:xfrm>
            <a:off x="1795810" y="708959"/>
            <a:ext cx="10018713" cy="560196"/>
          </a:xfrm>
        </p:spPr>
        <p:txBody>
          <a:bodyPr>
            <a:normAutofit fontScale="90000"/>
          </a:bodyPr>
          <a:lstStyle/>
          <a:p>
            <a:pPr algn="l"/>
            <a:r>
              <a:rPr lang="en-GB" dirty="0"/>
              <a:t>Solution 3: Sorting Artists</a:t>
            </a:r>
          </a:p>
        </p:txBody>
      </p:sp>
      <p:sp>
        <p:nvSpPr>
          <p:cNvPr id="3" name="Content Placeholder 2">
            <a:extLst>
              <a:ext uri="{FF2B5EF4-FFF2-40B4-BE49-F238E27FC236}">
                <a16:creationId xmlns:a16="http://schemas.microsoft.com/office/drawing/2014/main" id="{9A1E3A0F-1438-47B0-8F1A-E909D3486A58}"/>
              </a:ext>
            </a:extLst>
          </p:cNvPr>
          <p:cNvSpPr>
            <a:spLocks noGrp="1"/>
          </p:cNvSpPr>
          <p:nvPr>
            <p:ph idx="1"/>
          </p:nvPr>
        </p:nvSpPr>
        <p:spPr>
          <a:xfrm>
            <a:off x="1795810" y="1793710"/>
            <a:ext cx="10515600" cy="1088397"/>
          </a:xfrm>
        </p:spPr>
        <p:txBody>
          <a:bodyPr/>
          <a:lstStyle/>
          <a:p>
            <a:r>
              <a:rPr lang="en-GB" dirty="0"/>
              <a:t>Again</a:t>
            </a:r>
            <a:r>
              <a:rPr lang="en-GB" b="1" dirty="0"/>
              <a:t>, artist is an entity</a:t>
            </a:r>
            <a:r>
              <a:rPr lang="en-GB" dirty="0"/>
              <a:t>, and each entity has a </a:t>
            </a:r>
            <a:r>
              <a:rPr lang="en-GB" b="1" dirty="0"/>
              <a:t>Sort Name</a:t>
            </a:r>
          </a:p>
          <a:p>
            <a:r>
              <a:rPr lang="en-GB" dirty="0"/>
              <a:t>We have sort fields for all people/group fields including </a:t>
            </a:r>
          </a:p>
        </p:txBody>
      </p:sp>
      <p:graphicFrame>
        <p:nvGraphicFramePr>
          <p:cNvPr id="4" name="Table 3">
            <a:extLst>
              <a:ext uri="{FF2B5EF4-FFF2-40B4-BE49-F238E27FC236}">
                <a16:creationId xmlns:a16="http://schemas.microsoft.com/office/drawing/2014/main" id="{E155C180-2A24-4A8D-9BD8-FAD086741C05}"/>
              </a:ext>
            </a:extLst>
          </p:cNvPr>
          <p:cNvGraphicFramePr>
            <a:graphicFrameLocks noGrp="1"/>
          </p:cNvGraphicFramePr>
          <p:nvPr>
            <p:extLst>
              <p:ext uri="{D42A27DB-BD31-4B8C-83A1-F6EECF244321}">
                <p14:modId xmlns:p14="http://schemas.microsoft.com/office/powerpoint/2010/main" val="3016110664"/>
              </p:ext>
            </p:extLst>
          </p:nvPr>
        </p:nvGraphicFramePr>
        <p:xfrm>
          <a:off x="1795810" y="3223192"/>
          <a:ext cx="8922935" cy="1505404"/>
        </p:xfrm>
        <a:graphic>
          <a:graphicData uri="http://schemas.openxmlformats.org/drawingml/2006/table">
            <a:tbl>
              <a:tblPr bandRow="1">
                <a:tableStyleId>{5C22544A-7EE6-4342-B048-85BDC9FD1C3A}</a:tableStyleId>
              </a:tblPr>
              <a:tblGrid>
                <a:gridCol w="1872836">
                  <a:extLst>
                    <a:ext uri="{9D8B030D-6E8A-4147-A177-3AD203B41FA5}">
                      <a16:colId xmlns:a16="http://schemas.microsoft.com/office/drawing/2014/main" val="349918393"/>
                    </a:ext>
                  </a:extLst>
                </a:gridCol>
                <a:gridCol w="2151064">
                  <a:extLst>
                    <a:ext uri="{9D8B030D-6E8A-4147-A177-3AD203B41FA5}">
                      <a16:colId xmlns:a16="http://schemas.microsoft.com/office/drawing/2014/main" val="3165765698"/>
                    </a:ext>
                  </a:extLst>
                </a:gridCol>
                <a:gridCol w="1698789">
                  <a:extLst>
                    <a:ext uri="{9D8B030D-6E8A-4147-A177-3AD203B41FA5}">
                      <a16:colId xmlns:a16="http://schemas.microsoft.com/office/drawing/2014/main" val="3849389333"/>
                    </a:ext>
                  </a:extLst>
                </a:gridCol>
                <a:gridCol w="1552317">
                  <a:extLst>
                    <a:ext uri="{9D8B030D-6E8A-4147-A177-3AD203B41FA5}">
                      <a16:colId xmlns:a16="http://schemas.microsoft.com/office/drawing/2014/main" val="3563746938"/>
                    </a:ext>
                  </a:extLst>
                </a:gridCol>
                <a:gridCol w="1647929">
                  <a:extLst>
                    <a:ext uri="{9D8B030D-6E8A-4147-A177-3AD203B41FA5}">
                      <a16:colId xmlns:a16="http://schemas.microsoft.com/office/drawing/2014/main" val="565356364"/>
                    </a:ext>
                  </a:extLst>
                </a:gridCol>
              </a:tblGrid>
              <a:tr h="879191">
                <a:tc>
                  <a:txBody>
                    <a:bodyPr/>
                    <a:lstStyle/>
                    <a:p>
                      <a:r>
                        <a:rPr lang="en-GB" sz="2400" dirty="0"/>
                        <a:t>Artist</a:t>
                      </a:r>
                    </a:p>
                  </a:txBody>
                  <a:tcPr/>
                </a:tc>
                <a:tc>
                  <a:txBody>
                    <a:bodyPr/>
                    <a:lstStyle/>
                    <a:p>
                      <a:r>
                        <a:rPr lang="en-GB" sz="2400" dirty="0"/>
                        <a:t>Album artist</a:t>
                      </a:r>
                    </a:p>
                  </a:txBody>
                  <a:tcPr/>
                </a:tc>
                <a:tc>
                  <a:txBody>
                    <a:bodyPr/>
                    <a:lstStyle/>
                    <a:p>
                      <a:r>
                        <a:rPr lang="en-GB" sz="2400" dirty="0"/>
                        <a:t>Composer</a:t>
                      </a:r>
                    </a:p>
                  </a:txBody>
                  <a:tcPr/>
                </a:tc>
                <a:tc>
                  <a:txBody>
                    <a:bodyPr/>
                    <a:lstStyle/>
                    <a:p>
                      <a:r>
                        <a:rPr lang="en-GB" sz="2400" dirty="0"/>
                        <a:t>Conductor</a:t>
                      </a:r>
                    </a:p>
                  </a:txBody>
                  <a:tcPr/>
                </a:tc>
                <a:tc>
                  <a:txBody>
                    <a:bodyPr/>
                    <a:lstStyle/>
                    <a:p>
                      <a:r>
                        <a:rPr lang="en-GB" sz="2400" dirty="0"/>
                        <a:t>Orchestra</a:t>
                      </a:r>
                    </a:p>
                  </a:txBody>
                  <a:tcPr/>
                </a:tc>
                <a:extLst>
                  <a:ext uri="{0D108BD9-81ED-4DB2-BD59-A6C34878D82A}">
                    <a16:rowId xmlns:a16="http://schemas.microsoft.com/office/drawing/2014/main" val="2120733454"/>
                  </a:ext>
                </a:extLst>
              </a:tr>
              <a:tr h="626213">
                <a:tc>
                  <a:txBody>
                    <a:bodyPr/>
                    <a:lstStyle/>
                    <a:p>
                      <a:r>
                        <a:rPr lang="en-GB" sz="2400" dirty="0"/>
                        <a:t>Choir</a:t>
                      </a:r>
                    </a:p>
                  </a:txBody>
                  <a:tcPr/>
                </a:tc>
                <a:tc>
                  <a:txBody>
                    <a:bodyPr/>
                    <a:lstStyle/>
                    <a:p>
                      <a:r>
                        <a:rPr lang="en-GB" sz="2400" dirty="0"/>
                        <a:t>Performer</a:t>
                      </a:r>
                    </a:p>
                  </a:txBody>
                  <a:tcPr/>
                </a:tc>
                <a:tc>
                  <a:txBody>
                    <a:bodyPr/>
                    <a:lstStyle/>
                    <a:p>
                      <a:r>
                        <a:rPr lang="en-GB" sz="2400" dirty="0"/>
                        <a:t>Arranger</a:t>
                      </a:r>
                    </a:p>
                  </a:txBody>
                  <a:tcPr/>
                </a:tc>
                <a:tc>
                  <a:txBody>
                    <a:bodyPr/>
                    <a:lstStyle/>
                    <a:p>
                      <a:r>
                        <a:rPr lang="en-GB" sz="2400" dirty="0"/>
                        <a:t>Lyricist</a:t>
                      </a:r>
                    </a:p>
                  </a:txBody>
                  <a:tcPr/>
                </a:tc>
                <a:tc>
                  <a:txBody>
                    <a:bodyPr/>
                    <a:lstStyle/>
                    <a:p>
                      <a:r>
                        <a:rPr lang="en-GB" sz="2400" dirty="0"/>
                        <a:t>Ensemble</a:t>
                      </a:r>
                    </a:p>
                  </a:txBody>
                  <a:tcPr/>
                </a:tc>
                <a:extLst>
                  <a:ext uri="{0D108BD9-81ED-4DB2-BD59-A6C34878D82A}">
                    <a16:rowId xmlns:a16="http://schemas.microsoft.com/office/drawing/2014/main" val="66801729"/>
                  </a:ext>
                </a:extLst>
              </a:tr>
            </a:tbl>
          </a:graphicData>
        </a:graphic>
      </p:graphicFrame>
      <p:sp>
        <p:nvSpPr>
          <p:cNvPr id="7" name="TextBox 6">
            <a:extLst>
              <a:ext uri="{FF2B5EF4-FFF2-40B4-BE49-F238E27FC236}">
                <a16:creationId xmlns:a16="http://schemas.microsoft.com/office/drawing/2014/main" id="{7D64ABD1-02A1-4218-BCCE-0384638EA8A8}"/>
              </a:ext>
            </a:extLst>
          </p:cNvPr>
          <p:cNvSpPr txBox="1"/>
          <p:nvPr/>
        </p:nvSpPr>
        <p:spPr>
          <a:xfrm>
            <a:off x="1655132" y="4943789"/>
            <a:ext cx="9063613" cy="523220"/>
          </a:xfrm>
          <a:prstGeom prst="rect">
            <a:avLst/>
          </a:prstGeom>
          <a:noFill/>
        </p:spPr>
        <p:txBody>
          <a:bodyPr wrap="square" rtlCol="0">
            <a:spAutoFit/>
          </a:bodyPr>
          <a:lstStyle/>
          <a:p>
            <a:r>
              <a:rPr lang="en-GB" sz="2800" dirty="0"/>
              <a:t>So you can display as </a:t>
            </a:r>
            <a:r>
              <a:rPr lang="en-GB" sz="2800" b="1" dirty="0"/>
              <a:t>Kate Bush</a:t>
            </a:r>
            <a:r>
              <a:rPr lang="en-GB" sz="2800" dirty="0"/>
              <a:t>, but sort as </a:t>
            </a:r>
            <a:r>
              <a:rPr lang="en-GB" sz="2800" b="1" dirty="0"/>
              <a:t>Bush, Kate</a:t>
            </a:r>
          </a:p>
        </p:txBody>
      </p:sp>
    </p:spTree>
    <p:extLst>
      <p:ext uri="{BB962C8B-B14F-4D97-AF65-F5344CB8AC3E}">
        <p14:creationId xmlns:p14="http://schemas.microsoft.com/office/powerpoint/2010/main" val="2124993547"/>
      </p:ext>
    </p:extLst>
  </p:cSld>
  <p:clrMapOvr>
    <a:masterClrMapping/>
  </p:clrMapOvr>
  <p:transition spd="slow" advTm="11021">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CD680-561A-4A14-A5D7-0004D077AEF9}"/>
              </a:ext>
            </a:extLst>
          </p:cNvPr>
          <p:cNvSpPr>
            <a:spLocks noGrp="1"/>
          </p:cNvSpPr>
          <p:nvPr>
            <p:ph type="title"/>
          </p:nvPr>
        </p:nvSpPr>
        <p:spPr>
          <a:xfrm>
            <a:off x="1775713" y="665703"/>
            <a:ext cx="10018713" cy="600389"/>
          </a:xfrm>
        </p:spPr>
        <p:txBody>
          <a:bodyPr>
            <a:normAutofit fontScale="90000"/>
          </a:bodyPr>
          <a:lstStyle/>
          <a:p>
            <a:pPr algn="l"/>
            <a:r>
              <a:rPr lang="en-GB" dirty="0"/>
              <a:t>Problem 4:Automatic Disc Lookup	</a:t>
            </a:r>
          </a:p>
        </p:txBody>
      </p:sp>
      <p:sp>
        <p:nvSpPr>
          <p:cNvPr id="3" name="Content Placeholder 2">
            <a:extLst>
              <a:ext uri="{FF2B5EF4-FFF2-40B4-BE49-F238E27FC236}">
                <a16:creationId xmlns:a16="http://schemas.microsoft.com/office/drawing/2014/main" id="{6E9ED8BD-5356-47AC-BEE7-4910C2980234}"/>
              </a:ext>
            </a:extLst>
          </p:cNvPr>
          <p:cNvSpPr>
            <a:spLocks noGrp="1"/>
          </p:cNvSpPr>
          <p:nvPr>
            <p:ph idx="1"/>
          </p:nvPr>
        </p:nvSpPr>
        <p:spPr>
          <a:xfrm>
            <a:off x="1775712" y="2094242"/>
            <a:ext cx="10018713" cy="3124201"/>
          </a:xfrm>
        </p:spPr>
        <p:txBody>
          <a:bodyPr>
            <a:noAutofit/>
          </a:bodyPr>
          <a:lstStyle/>
          <a:p>
            <a:r>
              <a:rPr lang="en-GB" sz="2000" dirty="0"/>
              <a:t>So you rip your CD to server/computer</a:t>
            </a:r>
          </a:p>
          <a:p>
            <a:r>
              <a:rPr lang="en-GB" sz="2000" dirty="0"/>
              <a:t>CDs </a:t>
            </a:r>
            <a:r>
              <a:rPr lang="en-GB" sz="2000" b="1" dirty="0"/>
              <a:t>don’t store artist, album </a:t>
            </a:r>
            <a:r>
              <a:rPr lang="en-GB" sz="2000" b="1" dirty="0" err="1"/>
              <a:t>ectera</a:t>
            </a:r>
            <a:endParaRPr lang="en-GB" sz="2000" b="1" dirty="0"/>
          </a:p>
          <a:p>
            <a:r>
              <a:rPr lang="en-GB" sz="2000" dirty="0"/>
              <a:t>Tools such as iTunes, </a:t>
            </a:r>
            <a:r>
              <a:rPr lang="en-GB" sz="2000" dirty="0" err="1"/>
              <a:t>dbPoweramp</a:t>
            </a:r>
            <a:r>
              <a:rPr lang="en-GB" sz="2000" dirty="0"/>
              <a:t> </a:t>
            </a:r>
            <a:r>
              <a:rPr lang="en-GB" sz="2000" b="1" dirty="0"/>
              <a:t>lookup CDs based </a:t>
            </a:r>
            <a:r>
              <a:rPr lang="en-GB" sz="2000" dirty="0"/>
              <a:t>purely on no of tracks and track lengths</a:t>
            </a:r>
          </a:p>
          <a:p>
            <a:pPr lvl="1"/>
            <a:r>
              <a:rPr lang="en-GB" dirty="0"/>
              <a:t>Can return totally wrong album with coincidentally same track lengths</a:t>
            </a:r>
          </a:p>
          <a:p>
            <a:pPr lvl="1"/>
            <a:r>
              <a:rPr lang="en-GB" dirty="0"/>
              <a:t>Total fail for releases with less than five tracks</a:t>
            </a:r>
          </a:p>
          <a:p>
            <a:pPr lvl="1"/>
            <a:r>
              <a:rPr lang="en-GB" dirty="0"/>
              <a:t>CD based not album based so no consistency over discs in multi disc album </a:t>
            </a:r>
          </a:p>
          <a:p>
            <a:pPr lvl="1"/>
            <a:r>
              <a:rPr lang="en-GB" dirty="0"/>
              <a:t>Doesn’t set </a:t>
            </a:r>
            <a:r>
              <a:rPr lang="en-GB" i="1" dirty="0"/>
              <a:t>Disc No</a:t>
            </a:r>
            <a:r>
              <a:rPr lang="en-GB" dirty="0"/>
              <a:t>, </a:t>
            </a:r>
            <a:r>
              <a:rPr lang="en-GB" i="1" dirty="0"/>
              <a:t>Disc Total</a:t>
            </a:r>
            <a:r>
              <a:rPr lang="en-GB" dirty="0"/>
              <a:t> fields because single disc based</a:t>
            </a:r>
          </a:p>
          <a:p>
            <a:pPr lvl="1"/>
            <a:r>
              <a:rPr lang="en-GB" dirty="0"/>
              <a:t>Sources such as </a:t>
            </a:r>
            <a:r>
              <a:rPr lang="en-GB" i="1" dirty="0" err="1"/>
              <a:t>freedb</a:t>
            </a:r>
            <a:r>
              <a:rPr lang="en-GB" dirty="0"/>
              <a:t>, poor quality</a:t>
            </a:r>
          </a:p>
          <a:p>
            <a:pPr lvl="1"/>
            <a:r>
              <a:rPr lang="en-GB" dirty="0"/>
              <a:t>Better sources as </a:t>
            </a:r>
            <a:r>
              <a:rPr lang="en-GB" i="1" dirty="0"/>
              <a:t>Gracenote</a:t>
            </a:r>
            <a:r>
              <a:rPr lang="en-GB" dirty="0"/>
              <a:t> still have errors no, way to fix them.</a:t>
            </a:r>
          </a:p>
          <a:p>
            <a:pPr lvl="1"/>
            <a:endParaRPr lang="en-GB" dirty="0"/>
          </a:p>
        </p:txBody>
      </p:sp>
    </p:spTree>
    <p:extLst>
      <p:ext uri="{BB962C8B-B14F-4D97-AF65-F5344CB8AC3E}">
        <p14:creationId xmlns:p14="http://schemas.microsoft.com/office/powerpoint/2010/main" val="3625473963"/>
      </p:ext>
    </p:extLst>
  </p:cSld>
  <p:clrMapOvr>
    <a:masterClrMapping/>
  </p:clrMapOvr>
  <p:transition spd="slow" advTm="11208">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6791</TotalTime>
  <Words>1665</Words>
  <Application>Microsoft Office PowerPoint</Application>
  <PresentationFormat>Widescreen</PresentationFormat>
  <Paragraphs>176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Corbel</vt:lpstr>
      <vt:lpstr>Parallax</vt:lpstr>
      <vt:lpstr>Ten Metadata Problems and Solutions</vt:lpstr>
      <vt:lpstr>Problem 1:Inconsistent Artists</vt:lpstr>
      <vt:lpstr>Solution 1:Inconsistent Artists</vt:lpstr>
      <vt:lpstr>Problem 2:Artist Collaborations</vt:lpstr>
      <vt:lpstr>Solution 2: Artist Collaborations</vt:lpstr>
      <vt:lpstr>Artist Options</vt:lpstr>
      <vt:lpstr>Problem 3:Sorting Artists</vt:lpstr>
      <vt:lpstr>Solution 3: Sorting Artists</vt:lpstr>
      <vt:lpstr>Problem 4:Automatic Disc Lookup </vt:lpstr>
      <vt:lpstr>Solution 4:Automatic Release Lookup</vt:lpstr>
      <vt:lpstr>Problem 5:Dealing with Multiple Copies</vt:lpstr>
      <vt:lpstr>Solution 5:Dealing with Multiple Copies </vt:lpstr>
      <vt:lpstr>PowerPoint Presentation</vt:lpstr>
      <vt:lpstr>Artist and Release Entities</vt:lpstr>
      <vt:lpstr>Problems Handling Classical music</vt:lpstr>
      <vt:lpstr>Problem 6:Identifying Classical Music</vt:lpstr>
      <vt:lpstr>Solution 6:An Algorithm to Identify Classical </vt:lpstr>
      <vt:lpstr>Problem 7:Configuring Classical Releases</vt:lpstr>
      <vt:lpstr>Solution 7: Configuring Classical Releases</vt:lpstr>
      <vt:lpstr>Classical Options</vt:lpstr>
      <vt:lpstr>SongKong with MinimServer</vt:lpstr>
      <vt:lpstr>Problem 8: Album Without MinimServer Group Added</vt:lpstr>
      <vt:lpstr>Solution 8: Album after using SongKong to add Group</vt:lpstr>
      <vt:lpstr>Instruments and other indexes</vt:lpstr>
      <vt:lpstr>Problem 9 – Filename not matching Metadata</vt:lpstr>
      <vt:lpstr>Solution 9 - Comprehensive Filenaming</vt:lpstr>
      <vt:lpstr>Filenaming Options</vt:lpstr>
      <vt:lpstr>Problem 10 – Keeping Your Music Consistent</vt:lpstr>
      <vt:lpstr>Solution 10 - Keeping Your Music Consistent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SongKong for Melco</dc:title>
  <dc:creator>Paul Taylor</dc:creator>
  <cp:lastModifiedBy>Paul Taylor</cp:lastModifiedBy>
  <cp:revision>134</cp:revision>
  <cp:lastPrinted>2018-11-08T10:27:25Z</cp:lastPrinted>
  <dcterms:created xsi:type="dcterms:W3CDTF">2017-10-26T11:24:16Z</dcterms:created>
  <dcterms:modified xsi:type="dcterms:W3CDTF">2018-12-12T16:32:04Z</dcterms:modified>
</cp:coreProperties>
</file>